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99" r:id="rId3"/>
    <p:sldId id="306" r:id="rId4"/>
    <p:sldId id="305" r:id="rId5"/>
    <p:sldId id="307" r:id="rId6"/>
    <p:sldId id="310" r:id="rId7"/>
    <p:sldId id="288" r:id="rId8"/>
    <p:sldId id="308" r:id="rId9"/>
    <p:sldId id="286" r:id="rId10"/>
    <p:sldId id="300" r:id="rId11"/>
    <p:sldId id="267" r:id="rId12"/>
    <p:sldId id="280" r:id="rId13"/>
    <p:sldId id="317" r:id="rId14"/>
    <p:sldId id="313" r:id="rId15"/>
    <p:sldId id="315" r:id="rId16"/>
    <p:sldId id="266" r:id="rId17"/>
    <p:sldId id="311" r:id="rId18"/>
    <p:sldId id="316" r:id="rId19"/>
    <p:sldId id="294" r:id="rId20"/>
    <p:sldId id="302" r:id="rId21"/>
    <p:sldId id="301" r:id="rId22"/>
    <p:sldId id="309" r:id="rId23"/>
    <p:sldId id="287" r:id="rId24"/>
    <p:sldId id="31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Overall Student Headcount</a:t>
            </a:r>
          </a:p>
          <a:p>
            <a:pPr>
              <a:defRPr/>
            </a:pPr>
            <a:r>
              <a:rPr lang="en-US" dirty="0"/>
              <a:t>AUT and Related Courses</a:t>
            </a:r>
          </a:p>
          <a:p>
            <a:pPr>
              <a:defRPr/>
            </a:pPr>
            <a:r>
              <a:rPr lang="en-US" dirty="0"/>
              <a:t>By Year</a:t>
            </a:r>
          </a:p>
        </c:rich>
      </c:tx>
      <c:layout>
        <c:manualLayout>
          <c:xMode val="edge"/>
          <c:yMode val="edge"/>
          <c:x val="1.9873238377050007E-2"/>
          <c:y val="0.3371424408066645"/>
        </c:manualLayout>
      </c:layout>
      <c:overlay val="0"/>
      <c:spPr>
        <a:noFill/>
        <a:ln w="2312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7240040116936611E-3"/>
          <c:y val="9.449266051362068E-2"/>
          <c:w val="0.9748610204212278"/>
          <c:h val="0.8566641158601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40586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3333333333333245E-3"/>
                  <c:y val="-0.15284008774866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16666666666666E-2"/>
                  <c:y val="-0.165576761727718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2985E-3"/>
                  <c:y val="-0.163029426931907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747327315793258E-3"/>
                  <c:y val="-0.16539312083420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140046518575425E-3"/>
                  <c:y val="-5.0697300601219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986748607653E-3"/>
                  <c:y val="-4.1714388784043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373663657897214E-3"/>
                  <c:y val="-2.4000958585169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9644324947186516E-2"/>
                  <c:y val="-0.137277355257281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6905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18970189701898"/>
                  <c:y val="0.118718368501985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22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1872</c:v>
                </c:pt>
                <c:pt idx="1">
                  <c:v>1889</c:v>
                </c:pt>
                <c:pt idx="2">
                  <c:v>1928</c:v>
                </c:pt>
                <c:pt idx="3">
                  <c:v>1983</c:v>
                </c:pt>
                <c:pt idx="4">
                  <c:v>3733</c:v>
                </c:pt>
                <c:pt idx="5">
                  <c:v>4687</c:v>
                </c:pt>
                <c:pt idx="6">
                  <c:v>4162</c:v>
                </c:pt>
                <c:pt idx="7">
                  <c:v>5315</c:v>
                </c:pt>
                <c:pt idx="8">
                  <c:v>6459</c:v>
                </c:pt>
                <c:pt idx="9">
                  <c:v>5105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74080"/>
        <c:axId val="195974472"/>
      </c:barChart>
      <c:catAx>
        <c:axId val="1959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671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195974472"/>
        <c:crosses val="autoZero"/>
        <c:auto val="1"/>
        <c:lblAlgn val="ctr"/>
        <c:lblOffset val="100"/>
        <c:noMultiLvlLbl val="0"/>
      </c:catAx>
      <c:valAx>
        <c:axId val="195974472"/>
        <c:scaling>
          <c:orientation val="minMax"/>
        </c:scaling>
        <c:delete val="1"/>
        <c:axPos val="l"/>
        <c:majorGridlines>
          <c:spPr>
            <a:ln w="8671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95974080"/>
        <c:crosses val="autoZero"/>
        <c:crossBetween val="between"/>
      </c:valAx>
      <c:spPr>
        <a:noFill/>
        <a:ln w="271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2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5854-877D-457F-BEE2-84298557D0AE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B3B66-1289-4DFC-85C8-679B9CCA5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AD6B34-EFFF-48A0-A25D-968A32365715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66552B-76BB-4779-B7A9-C50448DEB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WELCOME EVERYONE!! – ROUND THE ROOM INTRODUCTIONS</a:t>
            </a:r>
          </a:p>
          <a:p>
            <a:r>
              <a:rPr lang="en-US" altLang="en-US" b="1" smtClean="0"/>
              <a:t>AIDT – ROD JONES           DON LEU – Chairman IAC</a:t>
            </a:r>
          </a:p>
          <a:p>
            <a:r>
              <a:rPr lang="en-US" altLang="en-US" b="1" smtClean="0"/>
              <a:t>Agenda in folder – Follow as closely as possible but we will be flexible and adjust as we need to</a:t>
            </a:r>
          </a:p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DF1E57-2042-425F-B365-B7E4C8CE203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384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1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Each college provides some form of this degree  </a:t>
            </a:r>
          </a:p>
          <a:p>
            <a:r>
              <a:rPr lang="en-US" b="1" dirty="0" smtClean="0"/>
              <a:t>Typical Associate of Science Degree – has courses that can be divided into 3 areas</a:t>
            </a:r>
          </a:p>
          <a:p>
            <a:r>
              <a:rPr lang="en-US" b="1" dirty="0" smtClean="0"/>
              <a:t>Gen Ed</a:t>
            </a:r>
          </a:p>
          <a:p>
            <a:r>
              <a:rPr lang="en-US" b="1" dirty="0" smtClean="0"/>
              <a:t>Technology Core</a:t>
            </a:r>
          </a:p>
          <a:p>
            <a:r>
              <a:rPr lang="en-US" b="1" dirty="0" smtClean="0"/>
              <a:t>Technical</a:t>
            </a:r>
            <a:r>
              <a:rPr lang="en-US" b="1" baseline="0" dirty="0" smtClean="0"/>
              <a:t> </a:t>
            </a:r>
            <a:r>
              <a:rPr lang="en-US" b="1" dirty="0" smtClean="0"/>
              <a:t> specialization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37" tIns="45418" rIns="90837" bIns="454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DE0F43-B3B8-404A-82E5-6997A29493F9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0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b="1" dirty="0" smtClean="0"/>
              <a:t>Enrollment is steadily increasing according to data reports –technical</a:t>
            </a:r>
            <a:r>
              <a:rPr lang="en-US" altLang="en-US" sz="1400" b="1" baseline="0" dirty="0" smtClean="0"/>
              <a:t> programs enrollment is increasing – trend is still to increase</a:t>
            </a:r>
            <a:endParaRPr lang="en-US" altLang="en-US" sz="1400" b="1" u="sng" dirty="0" smtClean="0">
              <a:solidFill>
                <a:srgbClr val="C00000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B5848D-8A50-4AC4-9770-E73957B16CA3}" type="slidenum">
              <a:rPr lang="en-US" altLang="en-US" smtClean="0"/>
              <a:pPr/>
              <a:t>14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657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83632-B0BB-41E0-8A15-D1EEE52683A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46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Major</a:t>
            </a:r>
            <a:r>
              <a:rPr lang="en-US" sz="1400" b="1" baseline="0" dirty="0" smtClean="0"/>
              <a:t> emphasis now is on working with businesses to establish Co-Op internships or apprentice programs for our students. </a:t>
            </a:r>
          </a:p>
          <a:p>
            <a:r>
              <a:rPr lang="en-US" sz="1400" b="1" baseline="0" dirty="0" smtClean="0"/>
              <a:t>Mercedes – very effective</a:t>
            </a:r>
          </a:p>
          <a:p>
            <a:r>
              <a:rPr lang="en-US" sz="1400" b="1" baseline="0" dirty="0" smtClean="0"/>
              <a:t>Toyota – new AMT program – in Huntsville area</a:t>
            </a:r>
          </a:p>
          <a:p>
            <a:r>
              <a:rPr lang="en-US" sz="1400" b="1" baseline="0" dirty="0" smtClean="0"/>
              <a:t>Southern Union – multi industry DOL apprenticeship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NUMEROUS STUDENT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83632-B0BB-41E0-8A15-D1EEE52683A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506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Just SOME OF THE SCHOLARSHIPS THAT CARCAM STUDENTS RECieve – DOESN’T INCLUDE TECHNICAL SCHOLARSHIPS FROM THE INDIVIDUAL SCHOOLS</a:t>
            </a:r>
          </a:p>
          <a:p>
            <a:r>
              <a:rPr lang="en-US" altLang="en-US" b="1" dirty="0" smtClean="0"/>
              <a:t>Data from partner colleges - Examples –, …..AAMA has strongly support our CARCAM  college students - $1500 per year (2 semesters - $750 each) 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 CENTER FACILITATES  AAMA ORGANIZATION’S SCHOLARSHIP PROGRAM – AWARDS ARE MADE TO CARCAM COLLEGES </a:t>
            </a:r>
            <a:r>
              <a:rPr lang="en-US" altLang="en-US" b="1" u="sng" dirty="0" smtClean="0"/>
              <a:t>ONLY A</a:t>
            </a:r>
            <a:r>
              <a:rPr lang="en-US" altLang="en-US" b="1" dirty="0" smtClean="0"/>
              <a:t>CROSS THE STATE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As a result of our outreach – we are members of SAWF – a Tennessee organization which gave </a:t>
            </a:r>
            <a:r>
              <a:rPr lang="en-US" altLang="en-US" sz="1800" b="1" dirty="0" smtClean="0"/>
              <a:t>$33,750</a:t>
            </a:r>
            <a:r>
              <a:rPr lang="en-US" altLang="en-US" sz="1800" b="1" baseline="0" dirty="0" smtClean="0"/>
              <a:t> </a:t>
            </a:r>
            <a:r>
              <a:rPr lang="en-US" altLang="en-US" b="1" dirty="0" smtClean="0"/>
              <a:t>last year to young women in auto related programs</a:t>
            </a:r>
            <a:r>
              <a:rPr lang="en-US" altLang="en-US" b="1" baseline="0" dirty="0" smtClean="0"/>
              <a:t> – 2 CACC students won this year   -</a:t>
            </a:r>
          </a:p>
          <a:p>
            <a:r>
              <a:rPr lang="en-US" altLang="en-US" b="1" baseline="0" dirty="0" smtClean="0"/>
              <a:t>--- </a:t>
            </a:r>
            <a:r>
              <a:rPr lang="en-US" altLang="en-US" b="1" dirty="0" smtClean="0"/>
              <a:t>LINKS TO SCHOLARSHIP INFORMATION AND APPLICATIONS ON OUR CARCAM WEBSITE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2B09A-67C5-49D3-9361-E5FF1653620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8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Mr. Hendrix completed</a:t>
            </a:r>
            <a:r>
              <a:rPr lang="en-US" b="1" baseline="0" dirty="0" smtClean="0"/>
              <a:t> the Level 2 Siemens Certification Training in Berlin at the Academy. WSCC is partnering with the </a:t>
            </a:r>
            <a:r>
              <a:rPr lang="en-US" sz="1400" b="1" baseline="0" dirty="0" smtClean="0"/>
              <a:t>Cullman Area Career Center and offering Mechatronics training. Degree is a combination of Mechanical, Electrical/Electronics and Computers.  </a:t>
            </a:r>
          </a:p>
          <a:p>
            <a:endParaRPr lang="en-US" sz="1400" b="1" dirty="0"/>
          </a:p>
          <a:p>
            <a:r>
              <a:rPr lang="en-US" sz="1400" b="1" dirty="0" smtClean="0"/>
              <a:t>2 other CARCAM faculty members have since completed this Siemens Certification in Germany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5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NEW SYSTEMS TRAINER AT WSCC – HANCEVILLE --- JOE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37C5F0-8F3A-463C-A41A-5776F3341A96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8398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On line curriculum </a:t>
            </a:r>
          </a:p>
          <a:p>
            <a:r>
              <a:rPr lang="en-US" altLang="en-US" b="1" smtClean="0"/>
              <a:t>New lab equipment – utilized Mini II Spring semester GSCC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64789D-D2D9-4A60-A1C9-DF7A9CB2A0B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694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STATE Dept. of Education </a:t>
            </a:r>
            <a:r>
              <a:rPr lang="en-US" b="1" baseline="0" dirty="0" smtClean="0"/>
              <a:t>PLAN TO PRODUCE GRADUATES WHO ARE CAREER READY – CARCAM’S MISSION WORKS WITH THIS STATE PLAN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83632-B0BB-41E0-8A15-D1EEE52683A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712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THANK YOU TO OUR MANY INDUSTRY PARTNERS 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CF0672-26B8-41DD-B42D-A864B870C5D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42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987BF-B129-4096-BB8C-58F75A5D4273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70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Network of colleges throughout the state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F3CDD3-9431-4876-B08E-442C226E3B2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01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ALABAMA DEPT OF LABOR STATS</a:t>
            </a:r>
          </a:p>
          <a:p>
            <a:r>
              <a:rPr lang="en-US" b="1" dirty="0" smtClean="0"/>
              <a:t>Within the state these are some of the future technologies identified as important to employers --- Robotics, CNC Technology,</a:t>
            </a:r>
            <a:r>
              <a:rPr lang="en-US" b="1" baseline="0" dirty="0" smtClean="0"/>
              <a:t> manufacturing automation technology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83632-B0BB-41E0-8A15-D1EEE52683A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35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3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CARCAM/GSCC</a:t>
            </a:r>
            <a:r>
              <a:rPr lang="en-US" b="1" baseline="0" dirty="0" smtClean="0">
                <a:effectLst/>
              </a:rPr>
              <a:t> is one of thirteen colleges in 9 states participating. </a:t>
            </a:r>
            <a:r>
              <a:rPr lang="en-US" b="1" dirty="0" smtClean="0">
                <a:effectLst/>
              </a:rPr>
              <a:t>The grant’s mission is to improve manufacturing education to better align with industry and student requirements with a focus on three manufacturing industries – process, automotive/transportation, and aerospace/parts and precision manufacturing.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Through this grant we were able</a:t>
            </a:r>
            <a:r>
              <a:rPr lang="en-US" b="1" baseline="0" dirty="0" smtClean="0">
                <a:effectLst/>
              </a:rPr>
              <a:t> to purchase a new multi-system trainer designed by FANUC for mechatronics education</a:t>
            </a:r>
            <a:r>
              <a:rPr lang="en-US" b="1" dirty="0" smtClean="0">
                <a:effectLst/>
              </a:rPr>
              <a:t> – along with </a:t>
            </a:r>
            <a:r>
              <a:rPr lang="en-US" b="1" dirty="0" smtClean="0"/>
              <a:t>other initiatives – next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9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 smtClean="0">
                <a:cs typeface="Calibri"/>
              </a:rPr>
              <a:t>4 </a:t>
            </a:r>
            <a:r>
              <a:rPr lang="en-US" sz="1100" i="1" dirty="0">
                <a:cs typeface="Calibri"/>
              </a:rPr>
              <a:t>MSAMC strategies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Better equipped labs that align more with what </a:t>
            </a:r>
            <a:r>
              <a:rPr lang="en-US" sz="1100" i="1" dirty="0" smtClean="0">
                <a:cs typeface="Calibri"/>
              </a:rPr>
              <a:t>industry NEEDS</a:t>
            </a:r>
            <a:endParaRPr lang="en-US" sz="1100" i="1" dirty="0"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Purchased AMTEC online modules as well as Immerse 2 Learn to enhance current curriculum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Provided students with the opportunity to earn nationally-recognized credentials-- National Career Readiness Certificates (NCRC)  by funding </a:t>
            </a:r>
            <a:r>
              <a:rPr lang="en-US" sz="1100" i="1" dirty="0" err="1">
                <a:cs typeface="Calibri"/>
              </a:rPr>
              <a:t>Workkeys</a:t>
            </a:r>
            <a:r>
              <a:rPr lang="en-US" sz="1100" i="1" dirty="0">
                <a:cs typeface="Calibri"/>
              </a:rPr>
              <a:t> test fees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Provided </a:t>
            </a:r>
            <a:r>
              <a:rPr lang="en-US" sz="1100" i="1" dirty="0" smtClean="0">
                <a:cs typeface="Calibri"/>
              </a:rPr>
              <a:t>SELECT Professional </a:t>
            </a:r>
            <a:r>
              <a:rPr lang="en-US" sz="1100" i="1" dirty="0">
                <a:cs typeface="Calibri"/>
              </a:rPr>
              <a:t>Development for instructors:</a:t>
            </a: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 err="1">
                <a:cs typeface="Calibri"/>
              </a:rPr>
              <a:t>Cognex</a:t>
            </a:r>
            <a:endParaRPr lang="en-US" sz="1100" i="1" dirty="0">
              <a:cs typeface="Calibri"/>
            </a:endParaRP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FANUC</a:t>
            </a: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Control Logix</a:t>
            </a: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OSHA NFPA 70E</a:t>
            </a: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1100" i="1" dirty="0">
                <a:cs typeface="Calibri"/>
              </a:rPr>
              <a:t>Integrated Systems Training on AMTEC trainer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2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Recruitment for students into Technical or STEM careers – This</a:t>
            </a:r>
            <a:r>
              <a:rPr lang="en-US" sz="1400" b="1" baseline="0" dirty="0" smtClean="0"/>
              <a:t> is a Secondary Education event – CARCAM </a:t>
            </a:r>
            <a:r>
              <a:rPr lang="en-US" sz="1400" b="1" dirty="0" smtClean="0"/>
              <a:t>Participated as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 sponsoring and hosted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a booth at this Fall’s JLDC conference</a:t>
            </a:r>
            <a:r>
              <a:rPr lang="en-US" sz="1400" b="1" baseline="0" dirty="0" smtClean="0"/>
              <a:t> in Birmingham – 8000 H.S. students attended from 425 schools, had 111 companies to participate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6552B-76BB-4779-B7A9-C50448DEB3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647F29-5D5F-44F5-8D87-FA88F396453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06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7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6DA9-9ECF-4918-8046-28D8DC239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447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76818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2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9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7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4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DAE3-6AFF-4C94-A914-305E14320C89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C98D8-5D12-4092-917D-71B8F623B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amc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26" Type="http://schemas.openxmlformats.org/officeDocument/2006/relationships/image" Target="../media/image61.jpe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jpeg"/><Relationship Id="rId25" Type="http://schemas.openxmlformats.org/officeDocument/2006/relationships/image" Target="../media/image60.jpe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24" Type="http://schemas.openxmlformats.org/officeDocument/2006/relationships/image" Target="../media/image59.jpeg"/><Relationship Id="rId32" Type="http://schemas.openxmlformats.org/officeDocument/2006/relationships/image" Target="../media/image67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23" Type="http://schemas.openxmlformats.org/officeDocument/2006/relationships/image" Target="../media/image58.png"/><Relationship Id="rId28" Type="http://schemas.openxmlformats.org/officeDocument/2006/relationships/image" Target="../media/image63.jpe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7.png"/><Relationship Id="rId27" Type="http://schemas.openxmlformats.org/officeDocument/2006/relationships/image" Target="../media/image62.jpeg"/><Relationship Id="rId30" Type="http://schemas.openxmlformats.org/officeDocument/2006/relationships/image" Target="../media/image65.png"/><Relationship Id="rId35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hilderbrand@gadsdenstate.edu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cam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PowerPoint_Presentation1.pptx"/><Relationship Id="rId4" Type="http://schemas.openxmlformats.org/officeDocument/2006/relationships/hyperlink" Target="http://www.msamc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1"/>
            <a:ext cx="7696200" cy="2220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ASEE Meeting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Lightweight Innovations for Tomorrow (LIFT)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Washington, DC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January 25, 2016</a:t>
            </a:r>
          </a:p>
        </p:txBody>
      </p:sp>
      <p:pic>
        <p:nvPicPr>
          <p:cNvPr id="2052" name="Picture 6" descr="Hi-res CARCAM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678"/>
          <a:stretch>
            <a:fillRect/>
          </a:stretch>
        </p:blipFill>
        <p:spPr bwMode="auto">
          <a:xfrm>
            <a:off x="2514600" y="1148557"/>
            <a:ext cx="4724400" cy="1295400"/>
          </a:xfrm>
          <a:prstGeom prst="rect">
            <a:avLst/>
          </a:prstGeom>
          <a:noFill/>
          <a:ln w="57150" algn="in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554663"/>
            <a:ext cx="12954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172200"/>
            <a:ext cx="3810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0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12033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AMP It Up! – Highlights &amp; Updates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Mission Statement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25" y="1584325"/>
            <a:ext cx="6229350" cy="3165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Calibri" pitchFamily="34" charset="0"/>
              <a:buNone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CARCAM </a:t>
            </a:r>
            <a:r>
              <a:rPr lang="en-US" sz="2000" b="1" dirty="0">
                <a:solidFill>
                  <a:srgbClr val="663300"/>
                </a:solidFill>
              </a:rPr>
              <a:t>responds to rapid regional and national advanced manufacturing sector growth by developing and implementing innovative methods to: recruit and educate a </a:t>
            </a:r>
            <a:r>
              <a:rPr lang="en-US" sz="2000" b="1" dirty="0" smtClean="0">
                <a:solidFill>
                  <a:srgbClr val="663300"/>
                </a:solidFill>
              </a:rPr>
              <a:t>highly-skilled </a:t>
            </a:r>
            <a:r>
              <a:rPr lang="en-US" sz="2000" b="1" dirty="0">
                <a:solidFill>
                  <a:srgbClr val="663300"/>
                </a:solidFill>
              </a:rPr>
              <a:t>diverse technician workforce and provide state-of-the-art professional development for </a:t>
            </a:r>
            <a:r>
              <a:rPr lang="en-US" sz="2000" b="1" dirty="0" smtClean="0">
                <a:solidFill>
                  <a:srgbClr val="663300"/>
                </a:solidFill>
              </a:rPr>
              <a:t>faculty.</a:t>
            </a:r>
            <a:endParaRPr lang="en-US" sz="2000" b="1" dirty="0">
              <a:solidFill>
                <a:srgbClr val="6633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Calibri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Picture 4" descr="shutterstock_9340278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8100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CARCAM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 It Up!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i="1" u="sng" dirty="0" smtClean="0"/>
              <a:t>Goals</a:t>
            </a:r>
            <a:r>
              <a:rPr lang="en-US" sz="2000" b="1" i="1" u="sng" dirty="0" smtClean="0"/>
              <a:t>:</a:t>
            </a:r>
          </a:p>
          <a:p>
            <a:pPr marL="0" indent="0">
              <a:buNone/>
            </a:pPr>
            <a:r>
              <a:rPr lang="en-US" sz="2000" i="1" dirty="0" smtClean="0"/>
              <a:t>1) Advance CARCAM’s mission as the Regional ATE Center for comprehensive, industry-recognized </a:t>
            </a:r>
            <a:r>
              <a:rPr lang="en-US" sz="2000" i="1" u="sng" dirty="0" smtClean="0"/>
              <a:t>workforce development and STEM learning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2) Establish CARCAM as the industry liaison with the Alabama Department of Education and the Alabama Community College System developing a </a:t>
            </a:r>
            <a:r>
              <a:rPr lang="en-US" sz="2000" i="1" u="sng" dirty="0" smtClean="0"/>
              <a:t>seamless career pathway </a:t>
            </a:r>
            <a:r>
              <a:rPr lang="en-US" sz="2000" i="1" dirty="0" smtClean="0"/>
              <a:t>encompassing a modern, statewide, holistic approach to skills and knowledge development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3) Enrich multi-system technician education levels with an innovative and flexible approach to </a:t>
            </a:r>
            <a:r>
              <a:rPr lang="en-US" sz="2000" i="1" u="sng" dirty="0" smtClean="0"/>
              <a:t>stackable credentialing-</a:t>
            </a:r>
            <a:r>
              <a:rPr lang="en-US" sz="2000" i="1" dirty="0" smtClean="0"/>
              <a:t>-to meet evolving industry sector and economic needs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4) Deliver faculty and staff </a:t>
            </a:r>
            <a:r>
              <a:rPr lang="en-US" sz="2000" i="1" u="sng" dirty="0" smtClean="0"/>
              <a:t>professional development </a:t>
            </a:r>
            <a:r>
              <a:rPr lang="en-US" sz="2000" i="1" dirty="0" smtClean="0"/>
              <a:t>workshops/academies that address emerging technologies, advanced manufacturing and workforce trends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6"/>
          <p:cNvGrpSpPr>
            <a:grpSpLocks/>
          </p:cNvGrpSpPr>
          <p:nvPr/>
        </p:nvGrpSpPr>
        <p:grpSpPr bwMode="auto">
          <a:xfrm>
            <a:off x="0" y="1168400"/>
            <a:ext cx="9144000" cy="4546600"/>
            <a:chOff x="0" y="1168401"/>
            <a:chExt cx="9144000" cy="4546599"/>
          </a:xfrm>
        </p:grpSpPr>
        <p:sp>
          <p:nvSpPr>
            <p:cNvPr id="40968" name="Rectangle 3"/>
            <p:cNvSpPr txBox="1">
              <a:spLocks noChangeArrowheads="1"/>
            </p:cNvSpPr>
            <p:nvPr/>
          </p:nvSpPr>
          <p:spPr bwMode="auto">
            <a:xfrm>
              <a:off x="0" y="2586038"/>
              <a:ext cx="9144000" cy="14478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577850" indent="-577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00"/>
                </a:spcBef>
                <a:buClr>
                  <a:srgbClr val="004960"/>
                </a:buClr>
                <a:buSzPct val="60000"/>
                <a:buFontTx/>
                <a:buNone/>
              </a:pPr>
              <a:r>
                <a:rPr lang="en-US" sz="2600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II.  ET Core - 18 credit hours</a:t>
              </a:r>
              <a:endParaRPr lang="en-US" sz="20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69" name="Rectangle 4"/>
            <p:cNvSpPr>
              <a:spLocks noChangeArrowheads="1"/>
            </p:cNvSpPr>
            <p:nvPr/>
          </p:nvSpPr>
          <p:spPr bwMode="auto">
            <a:xfrm>
              <a:off x="0" y="4114800"/>
              <a:ext cx="9144000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 anchor="ctr"/>
            <a:lstStyle>
              <a:lvl1pPr marL="517525" indent="-5175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AutoNum type="romanUcPeriod" startAt="3"/>
              </a:pPr>
              <a:r>
                <a:rPr lang="en-US" sz="2400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 10 Specialization Tracts – 24 to 27 credit hours</a:t>
              </a:r>
              <a:endParaRPr lang="en-US" sz="2000" i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70" name="Rectangle 5"/>
            <p:cNvSpPr>
              <a:spLocks noChangeArrowheads="1"/>
            </p:cNvSpPr>
            <p:nvPr/>
          </p:nvSpPr>
          <p:spPr bwMode="auto">
            <a:xfrm>
              <a:off x="0" y="1168401"/>
              <a:ext cx="9144000" cy="1341437"/>
            </a:xfrm>
            <a:prstGeom prst="rect">
              <a:avLst/>
            </a:prstGeom>
            <a:solidFill>
              <a:srgbClr val="E15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 anchor="ctr"/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AutoNum type="romanUcPeriod"/>
              </a:pPr>
              <a:r>
                <a:rPr lang="en-US" sz="2400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General Education – 15 - 18 credit hours</a:t>
              </a:r>
              <a:endParaRPr lang="en-US" sz="20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443163"/>
            <a:ext cx="9144000" cy="14478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fontScale="92500" lnSpcReduction="10000"/>
          </a:bodyPr>
          <a:lstStyle/>
          <a:p>
            <a:pPr marL="577850" indent="-577850" eaLnBrk="1" hangingPunct="1">
              <a:lnSpc>
                <a:spcPct val="90000"/>
              </a:lnSpc>
              <a:spcBef>
                <a:spcPts val="700"/>
              </a:spcBef>
              <a:buClr>
                <a:srgbClr val="004960"/>
              </a:buClr>
              <a:buSzPct val="60000"/>
              <a:defRPr/>
            </a:pPr>
            <a:r>
              <a:rPr lang="en-US" sz="2600" b="1" dirty="0">
                <a:solidFill>
                  <a:prstClr val="white"/>
                </a:solidFill>
                <a:latin typeface="Verdana" pitchFamily="34" charset="0"/>
                <a:ea typeface="ＭＳ Ｐゴシック" charset="0"/>
                <a:cs typeface="Helvetica" pitchFamily="34" charset="0"/>
              </a:rPr>
              <a:t>II. AUT Core - 21 credit hours </a:t>
            </a:r>
          </a:p>
          <a:p>
            <a:pPr marL="577850" indent="-577850" eaLnBrk="1" hangingPunct="1">
              <a:lnSpc>
                <a:spcPct val="90000"/>
              </a:lnSpc>
              <a:spcBef>
                <a:spcPts val="700"/>
              </a:spcBef>
              <a:buClr>
                <a:srgbClr val="004960"/>
              </a:buClr>
              <a:buSzPct val="60000"/>
              <a:defRPr/>
            </a:pPr>
            <a:r>
              <a:rPr lang="en-US" sz="2400" dirty="0">
                <a:solidFill>
                  <a:prstClr val="white"/>
                </a:solidFill>
                <a:latin typeface="Verdana" pitchFamily="34" charset="0"/>
                <a:ea typeface="ＭＳ Ｐゴシック" charset="0"/>
                <a:cs typeface="Helvetica" pitchFamily="34" charset="0"/>
              </a:rPr>
              <a:t>	</a:t>
            </a:r>
            <a:r>
              <a:rPr lang="en-US" sz="2000" dirty="0">
                <a:solidFill>
                  <a:prstClr val="white"/>
                </a:solidFill>
                <a:latin typeface="Verdana" pitchFamily="34" charset="0"/>
                <a:ea typeface="ＭＳ Ｐゴシック" charset="0"/>
                <a:cs typeface="Helvetica" pitchFamily="34" charset="0"/>
              </a:rPr>
              <a:t>Automotive Concepts		Electronics/AC/DC</a:t>
            </a:r>
          </a:p>
          <a:p>
            <a:pPr marL="577850" indent="-577850" eaLnBrk="1" hangingPunct="1">
              <a:lnSpc>
                <a:spcPct val="90000"/>
              </a:lnSpc>
              <a:spcBef>
                <a:spcPts val="700"/>
              </a:spcBef>
              <a:buClr>
                <a:srgbClr val="004960"/>
              </a:buClr>
              <a:buSzPct val="60000"/>
              <a:defRPr/>
            </a:pPr>
            <a:r>
              <a:rPr lang="en-US" sz="2000" dirty="0">
                <a:solidFill>
                  <a:prstClr val="white"/>
                </a:solidFill>
                <a:latin typeface="Verdana" pitchFamily="34" charset="0"/>
                <a:ea typeface="ＭＳ Ｐゴシック" charset="0"/>
                <a:cs typeface="Helvetica" pitchFamily="34" charset="0"/>
              </a:rPr>
              <a:t>	Lean Manufacturing/Safety	Blue Print Reading</a:t>
            </a:r>
          </a:p>
          <a:p>
            <a:pPr marL="577850" indent="-577850" eaLnBrk="1" hangingPunct="1">
              <a:lnSpc>
                <a:spcPct val="90000"/>
              </a:lnSpc>
              <a:spcBef>
                <a:spcPts val="700"/>
              </a:spcBef>
              <a:buClr>
                <a:srgbClr val="004960"/>
              </a:buClr>
              <a:buSzPct val="60000"/>
              <a:defRPr/>
            </a:pPr>
            <a:r>
              <a:rPr lang="en-US" sz="2000" dirty="0">
                <a:solidFill>
                  <a:prstClr val="white"/>
                </a:solidFill>
                <a:latin typeface="Verdana" pitchFamily="34" charset="0"/>
                <a:ea typeface="ＭＳ Ｐゴシック" charset="0"/>
                <a:cs typeface="Helvetica" pitchFamily="34" charset="0"/>
              </a:rPr>
              <a:t>	Robotics				Programmable Logic Controllers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2057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marL="517525" indent="-517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757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III.  Specialization Tracks: 21-33 credit hours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Drafting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Machining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Electronics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Welding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Industrial Automation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	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				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49325"/>
            <a:ext cx="9144000" cy="1341438"/>
          </a:xfrm>
          <a:prstGeom prst="rect">
            <a:avLst/>
          </a:prstGeom>
          <a:solidFill>
            <a:srgbClr val="E159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</a:rPr>
              <a:t>I. General Education – 22 credit hours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</a:rPr>
              <a:t>English/Speech	Science			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</a:rPr>
              <a:t>Math			Social Science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</a:rPr>
              <a:t>Humanities/Ethics	Microcomputer Applications</a:t>
            </a:r>
          </a:p>
        </p:txBody>
      </p:sp>
      <p:sp>
        <p:nvSpPr>
          <p:cNvPr id="40966" name="Title 10"/>
          <p:cNvSpPr txBox="1">
            <a:spLocks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Arial Rounded MT Bold" panose="020F0704030504030204" pitchFamily="34" charset="0"/>
              </a:rPr>
              <a:t>Alabama Automotive </a:t>
            </a:r>
            <a:r>
              <a:rPr lang="en-US" sz="2400" b="1" dirty="0">
                <a:latin typeface="Arial" panose="020B0604020202020204" pitchFamily="34" charset="0"/>
              </a:rPr>
              <a:t>Manufacturing </a:t>
            </a:r>
            <a:br>
              <a:rPr lang="en-US" sz="2400" b="1" dirty="0">
                <a:latin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</a:rPr>
              <a:t>Technology </a:t>
            </a:r>
            <a:r>
              <a:rPr lang="en-US" sz="2400" b="1" dirty="0" smtClean="0">
                <a:latin typeface="Arial" panose="020B0604020202020204" pitchFamily="34" charset="0"/>
              </a:rPr>
              <a:t>Associate Science </a:t>
            </a:r>
            <a:r>
              <a:rPr lang="en-US" sz="2400" b="1" dirty="0">
                <a:latin typeface="Arial" panose="020B0604020202020204" pitchFamily="34" charset="0"/>
              </a:rPr>
              <a:t>Degree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2552700" y="6019800"/>
            <a:ext cx="4038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ＭＳ Ｐゴシック" charset="0"/>
                <a:cs typeface="Arial Rounded MT Bold"/>
              </a:rPr>
              <a:t>Total: 64-76 hours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114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620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71" y="0"/>
            <a:ext cx="609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0"/>
          <p:cNvGraphicFramePr>
            <a:graphicFrameLocks/>
          </p:cNvGraphicFramePr>
          <p:nvPr>
            <p:extLst/>
          </p:nvPr>
        </p:nvGraphicFramePr>
        <p:xfrm>
          <a:off x="584200" y="1346200"/>
          <a:ext cx="7975600" cy="50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228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ENROLLMENT TRENDS in AUT and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elated Courses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2369"/>
            <a:ext cx="7772400" cy="6876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 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LEVERAGED FUNDING 2014-15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467600" cy="478139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Estimated dollar amount of leveraged funding and in-kind support from other sources (not including NSF) for CARCAM programs.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$2,537,651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Estimated dollar amount of leveraged instructional equipment/facilities /materials via collaborative efforts with industry, partner colleges, or governmental partners.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$2,016,564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Leveraged Funding (2014-15)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$4,554,215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to Date – 2005-2015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$25,255,871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792162"/>
          </a:xfrm>
        </p:spPr>
        <p:txBody>
          <a:bodyPr/>
          <a:lstStyle/>
          <a:p>
            <a:r>
              <a:rPr lang="en-US" b="1" dirty="0" smtClean="0"/>
              <a:t>Amp It Up! Grant Initiatives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eamless career pathways with K-12 education and university transitions  </a:t>
            </a:r>
          </a:p>
          <a:p>
            <a:r>
              <a:rPr lang="en-US" sz="2800" dirty="0" smtClean="0"/>
              <a:t>Professional development, portable credentialing,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credit for prior learning</a:t>
            </a:r>
          </a:p>
          <a:p>
            <a:r>
              <a:rPr lang="en-US" sz="2800" dirty="0" smtClean="0"/>
              <a:t>Emphasis on </a:t>
            </a:r>
            <a:r>
              <a:rPr lang="en-US" sz="2800" u="sng" dirty="0" smtClean="0"/>
              <a:t>multi-system</a:t>
            </a:r>
            <a:r>
              <a:rPr lang="en-US" sz="2800" dirty="0" smtClean="0"/>
              <a:t> technician- Mechatronics</a:t>
            </a:r>
          </a:p>
          <a:p>
            <a:r>
              <a:rPr lang="en-US" sz="2800" u="sng" dirty="0" smtClean="0"/>
              <a:t>Co-Op/Internship and </a:t>
            </a:r>
            <a:r>
              <a:rPr lang="en-US" sz="2800" u="sng" dirty="0"/>
              <a:t>A</a:t>
            </a:r>
            <a:r>
              <a:rPr lang="en-US" sz="2800" u="sng" dirty="0" smtClean="0"/>
              <a:t>pprenticeship </a:t>
            </a:r>
            <a:r>
              <a:rPr lang="en-US" sz="2800" dirty="0" smtClean="0"/>
              <a:t>programs</a:t>
            </a:r>
          </a:p>
          <a:p>
            <a:r>
              <a:rPr lang="en-US" sz="2800" dirty="0" smtClean="0"/>
              <a:t>Veterans as target audience</a:t>
            </a:r>
          </a:p>
          <a:p>
            <a:r>
              <a:rPr lang="en-US" sz="2800" dirty="0" smtClean="0"/>
              <a:t>Explore emerging technologies, growth trend of aerospace/aviation industry</a:t>
            </a:r>
          </a:p>
          <a:p>
            <a:r>
              <a:rPr lang="en-US" sz="2800" dirty="0" smtClean="0"/>
              <a:t>Collection of </a:t>
            </a:r>
            <a:r>
              <a:rPr lang="en-US" sz="2600" dirty="0" smtClean="0"/>
              <a:t>hard data </a:t>
            </a:r>
            <a:r>
              <a:rPr lang="en-US" sz="2800" dirty="0" smtClean="0"/>
              <a:t>on enrollments and</a:t>
            </a:r>
          </a:p>
          <a:p>
            <a:pPr marL="0" indent="0">
              <a:buNone/>
            </a:pPr>
            <a:r>
              <a:rPr lang="en-US" sz="2800" dirty="0" smtClean="0"/>
              <a:t>     retention, activities impact, job placement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740103" cy="17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CARCAM</a:t>
            </a:r>
            <a:r>
              <a:rPr lang="en-US" b="1" dirty="0" smtClean="0">
                <a:latin typeface="+mn-lt"/>
              </a:rPr>
              <a:t> STUDENT  ACTIVITIES</a:t>
            </a:r>
            <a:endParaRPr lang="en-US" b="1" dirty="0">
              <a:solidFill>
                <a:srgbClr val="F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747433"/>
            <a:ext cx="5562600" cy="2231833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dirty="0" smtClean="0"/>
              <a:t>STEM/Robotics Camps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dirty="0" smtClean="0"/>
              <a:t>Best Robotics Competition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dirty="0" smtClean="0"/>
              <a:t>Skills USA Competition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dirty="0" smtClean="0"/>
              <a:t>National Manufacturing Day </a:t>
            </a:r>
            <a:endParaRPr lang="en-US" sz="2800" dirty="0"/>
          </a:p>
        </p:txBody>
      </p:sp>
      <p:pic>
        <p:nvPicPr>
          <p:cNvPr id="11" name="Picture 5" descr="N:\Career Transitions\STEM\stem CAMP 2012\New 2012 STEM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6">
            <a:off x="3502400" y="5563341"/>
            <a:ext cx="932800" cy="111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:\Career Transitions\Pictures\ayerste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237">
            <a:off x="497949" y="4368363"/>
            <a:ext cx="1502133" cy="115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:\ALL\CARCAMgrantfile\CARCAM Pictures\Picture 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426">
            <a:off x="2312606" y="4261908"/>
            <a:ext cx="1580768" cy="12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978">
            <a:off x="434100" y="5555632"/>
            <a:ext cx="1376451" cy="10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144">
            <a:off x="2089182" y="5572546"/>
            <a:ext cx="1305881" cy="10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464428" y="4305952"/>
            <a:ext cx="4175964" cy="2240082"/>
            <a:chOff x="304800" y="2311400"/>
            <a:chExt cx="8491538" cy="4283075"/>
          </a:xfrm>
        </p:grpSpPr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3639">
              <a:off x="2911475" y="2311400"/>
              <a:ext cx="4300538" cy="241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11" b="32222"/>
            <a:stretch>
              <a:fillRect/>
            </a:stretch>
          </p:blipFill>
          <p:spPr bwMode="auto">
            <a:xfrm rot="21182541">
              <a:off x="304800" y="3124200"/>
              <a:ext cx="27432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5" r="22232"/>
            <a:stretch>
              <a:fillRect/>
            </a:stretch>
          </p:blipFill>
          <p:spPr bwMode="auto">
            <a:xfrm>
              <a:off x="3657600" y="4800600"/>
              <a:ext cx="1582738" cy="179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0231">
              <a:off x="6056313" y="4341813"/>
              <a:ext cx="2740025" cy="205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837">
            <a:off x="7710147" y="2885678"/>
            <a:ext cx="977838" cy="1738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20272"/>
          <a:stretch/>
        </p:blipFill>
        <p:spPr>
          <a:xfrm rot="552944">
            <a:off x="350634" y="2587047"/>
            <a:ext cx="963335" cy="15612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438">
            <a:off x="294142" y="1403651"/>
            <a:ext cx="1356360" cy="1091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20001" r="18518"/>
          <a:stretch/>
        </p:blipFill>
        <p:spPr>
          <a:xfrm rot="787025">
            <a:off x="7398966" y="1551835"/>
            <a:ext cx="1600200" cy="1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7813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Student Scholarships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2015-16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96368" y="1747260"/>
            <a:ext cx="8367713" cy="48180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      10 Awards -  Dr. Bernard J. Schroer (AAMA) </a:t>
            </a:r>
            <a:r>
              <a:rPr lang="en-US" b="1" dirty="0" smtClean="0"/>
              <a:t>	     		 			 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AAMA Scholarships since inception total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4</a:t>
            </a:r>
            <a:r>
              <a:rPr lang="en-US" sz="2800" b="1" dirty="0" smtClean="0"/>
              <a:t>9 awards </a:t>
            </a:r>
            <a:r>
              <a:rPr lang="en-US" b="1" dirty="0" smtClean="0"/>
              <a:t>- </a:t>
            </a:r>
            <a:r>
              <a:rPr lang="en-US" sz="2800" b="1" dirty="0" smtClean="0">
                <a:solidFill>
                  <a:srgbClr val="FF0000"/>
                </a:solidFill>
              </a:rPr>
              <a:t>$373,500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      Mercedes - Bill Taylor Award for Excellence</a:t>
            </a:r>
            <a:r>
              <a:rPr lang="en-US" b="1" dirty="0" smtClean="0"/>
              <a:t> - </a:t>
            </a:r>
            <a:r>
              <a:rPr lang="en-US" sz="2400" b="1" dirty="0" smtClean="0"/>
              <a:t>$500</a:t>
            </a:r>
            <a:r>
              <a:rPr lang="en-US" b="1" dirty="0"/>
              <a:t>	</a:t>
            </a:r>
            <a:r>
              <a:rPr lang="en-US" b="1" dirty="0" smtClean="0"/>
              <a:t>  	      	                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Southern Automotive Women’s Forum -  </a:t>
            </a:r>
            <a:r>
              <a:rPr lang="en-US" b="1" dirty="0" smtClean="0"/>
              <a:t>  </a:t>
            </a:r>
            <a:r>
              <a:rPr lang="en-US" sz="2800" b="1" dirty="0" smtClean="0"/>
              <a:t>$4750</a:t>
            </a: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    	   	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373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60350"/>
            <a:ext cx="1390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Joe Hendrix (WSCC) Pictured in Germany </a:t>
            </a:r>
            <a:br>
              <a:rPr lang="en-US" sz="2800" b="1" dirty="0" smtClean="0"/>
            </a:br>
            <a:r>
              <a:rPr lang="en-US" sz="2800" b="1" dirty="0" smtClean="0"/>
              <a:t>Completed the Siemen Mechatronic Systems Certification Program - 2014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548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9154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NSF Advanced Technological Education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5772150"/>
            <a:ext cx="395287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A3C843-0D7C-4A17-AA9B-F5241942082F}" type="slidenum">
              <a:rPr lang="ko-KR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2</a:t>
            </a:fld>
            <a:endParaRPr lang="en-US" altLang="ko-KR" sz="900" smtClean="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96" y="1377738"/>
            <a:ext cx="518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DSCN16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00" y="4961546"/>
            <a:ext cx="37369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999" y="3200400"/>
            <a:ext cx="30337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Educating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technicians for the high-tech fields that drive our nation’s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economy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4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"/>
            <a:ext cx="8382000" cy="6096000"/>
          </a:xfrm>
        </p:spPr>
      </p:pic>
    </p:spTree>
    <p:extLst>
      <p:ext uri="{BB962C8B-B14F-4D97-AF65-F5344CB8AC3E}">
        <p14:creationId xmlns:p14="http://schemas.microsoft.com/office/powerpoint/2010/main" val="25574285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/>
          </p:nvPr>
        </p:nvSpPr>
        <p:spPr>
          <a:xfrm>
            <a:off x="439738" y="304800"/>
            <a:ext cx="8229600" cy="57912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AMTEC Trainer  - Integrated Systems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  <a:hlinkClick r:id="rId3"/>
              </a:rPr>
              <a:t>www.msamc.org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</a:p>
          <a:p>
            <a:pPr algn="ctr">
              <a:defRPr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1500"/>
            <a:ext cx="3962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976438"/>
            <a:ext cx="413226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24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28600"/>
            <a:ext cx="8610600" cy="6400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 smtClean="0"/>
              <a:t>Thankful for our Industry Partners!</a:t>
            </a:r>
          </a:p>
        </p:txBody>
      </p:sp>
      <p:pic>
        <p:nvPicPr>
          <p:cNvPr id="92163" name="Picture 3" descr="3M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85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5" descr="ABC Cok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 descr="Ascend Performance Material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295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8" descr="Capitol Cups CV Holding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860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9" descr="CMC Sterling Steel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6462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0" descr="CSP Technologies CV Holdings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1" descr="DOW Corning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3700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2" descr="Fehrer Automotiv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13" descr="Fleetwood Metal Industries.bmp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1828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4" descr="Ford Meter Box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60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16" descr="Hyundai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1371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7" descr="magna cosma international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2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9" descr="Mando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1590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20" descr="Mercedes-Benz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Picture 23" descr="Motion Industries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150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24" descr="NUCOR Steel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1379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9" name="Picture 25" descr="ONeal Steel.bmp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866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0" name="Picture 26" descr="Plastipak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14351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1" name="Picture 27" descr="Rockwell Automation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828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2" name="Picture 28" descr="SL Alabama.bmp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1936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3" name="Picture 29" descr="SMART Alabama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182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4" name="Picture 30" descr="Southern Company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95600"/>
            <a:ext cx="1828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5" name="Picture 32" descr="Southland Tube Inc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37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6" name="Picture 33" descr="Steris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051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7" name="Picture 34" descr="Thompson CAT Tractor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38400"/>
            <a:ext cx="14001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8" name="Picture 35" descr="Toyota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2371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9" name="Picture 37" descr="US Steel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8540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0" name="Picture 38" descr="WKW Automotive.bmp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295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1" name="Picture 39" descr="Zorn Molds.gif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81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2" name="Picture 40" descr="Honda.jp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18288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3" name="Picture 42" descr="Mobis2.PN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5763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4" name="Picture 33" descr="kth.jp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328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5" name="Picture 34" descr="nissan-logo.jp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2287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CONCLUSION</a:t>
            </a:r>
            <a:b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CARCAM Future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Focus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Assess the region’s newest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manufacturing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priority or need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</a:rPr>
              <a:t>Examine program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objectives to insure relevance for current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workplace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trends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Ask - will </a:t>
            </a:r>
            <a:r>
              <a:rPr lang="en-US" b="1" dirty="0" smtClean="0">
                <a:solidFill>
                  <a:schemeClr val="accent2"/>
                </a:solidFill>
              </a:rPr>
              <a:t>graduates  be able to enter employment at acceptable </a:t>
            </a:r>
            <a:r>
              <a:rPr lang="en-US" b="1" dirty="0" smtClean="0">
                <a:solidFill>
                  <a:schemeClr val="accent2"/>
                </a:solidFill>
              </a:rPr>
              <a:t>skill levels?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 smtClean="0"/>
              <a:t>Expand industry-endorsed, curriculum and programs to integrate </a:t>
            </a:r>
            <a:r>
              <a:rPr lang="en-US" u="sng" dirty="0" smtClean="0"/>
              <a:t>emerging technologies </a:t>
            </a:r>
            <a:r>
              <a:rPr lang="en-US" dirty="0" smtClean="0"/>
              <a:t>to prepare highly-skilled technicians for </a:t>
            </a:r>
            <a:r>
              <a:rPr lang="en-US" dirty="0" smtClean="0"/>
              <a:t>future changes</a:t>
            </a:r>
          </a:p>
          <a:p>
            <a:pPr>
              <a:defRPr/>
            </a:pPr>
            <a:r>
              <a:rPr lang="en-US" dirty="0" smtClean="0"/>
              <a:t>Expand collaborative efforts for program sustainability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27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 </a:t>
            </a:r>
            <a:r>
              <a:rPr lang="en-US" dirty="0"/>
              <a:t> </a:t>
            </a:r>
            <a:r>
              <a:rPr lang="en-US" dirty="0" smtClean="0"/>
              <a:t>  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5" y="1676400"/>
            <a:ext cx="2521974" cy="4114800"/>
          </a:xfrm>
        </p:spPr>
      </p:pic>
      <p:sp>
        <p:nvSpPr>
          <p:cNvPr id="5" name="TextBox 4"/>
          <p:cNvSpPr txBox="1"/>
          <p:nvPr/>
        </p:nvSpPr>
        <p:spPr>
          <a:xfrm>
            <a:off x="4419600" y="1676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Contact Information: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Beverly Hilderbrand</a:t>
            </a:r>
          </a:p>
          <a:p>
            <a:pPr algn="ctr"/>
            <a:r>
              <a:rPr lang="en-US" b="1" dirty="0" smtClean="0"/>
              <a:t>CARCAM Director/PI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256-439-6871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>
                <a:hlinkClick r:id="rId3"/>
              </a:rPr>
              <a:t>bhilderbrand@gadsdenstate.edu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4"/>
              </a:rPr>
              <a:t>www.carcam.org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Alabama - Plan 2020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goal is to increase the number of graduating students who are college &amp; career ready &amp; build the ideal employee for the 21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graduation-presents-f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895600"/>
            <a:ext cx="6400800" cy="3657600"/>
          </a:xfrm>
          <a:prstGeom prst="rect">
            <a:avLst/>
          </a:prstGeom>
        </p:spPr>
      </p:pic>
      <p:pic>
        <p:nvPicPr>
          <p:cNvPr id="10" name="Picture 9" descr="HOME_P2020Logo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8100" y="4495800"/>
            <a:ext cx="2171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228600"/>
            <a:ext cx="6391275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CARCAM Educational Network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019550" cy="53340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buFont typeface="Calibri" pitchFamily="34" charset="0"/>
              <a:buNone/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Bevill</a:t>
            </a: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Calhoun </a:t>
            </a:r>
            <a:endParaRPr lang="en-US" sz="15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buNone/>
              <a:defRPr/>
            </a:pPr>
            <a:r>
              <a:rPr lang="en-US" sz="1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Alabama</a:t>
            </a:r>
          </a:p>
          <a:p>
            <a:pPr marL="0" indent="0" eaLnBrk="1" fontAlgn="auto" hangingPunct="1">
              <a:spcBef>
                <a:spcPts val="0"/>
              </a:spcBef>
              <a:buNone/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Drake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Faulkner State</a:t>
            </a:r>
          </a:p>
          <a:p>
            <a:pPr marL="0" indent="0" eaLnBrk="1" fontAlgn="auto" hangingPunct="1">
              <a:spcBef>
                <a:spcPts val="0"/>
              </a:spcBef>
              <a:buFont typeface="Calibri" pitchFamily="34" charset="0"/>
              <a:buNone/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Gadsden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Jefferson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Lawson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Northeast State</a:t>
            </a: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buNone/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Shelton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Southern Union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Trenholm</a:t>
            </a: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en-US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Wallace State Community College - Hanceville</a:t>
            </a:r>
          </a:p>
          <a:p>
            <a:pPr marL="89154" indent="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None/>
              <a:defRPr/>
            </a:pPr>
            <a:r>
              <a:rPr lang="en-US" sz="9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1125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9184" indent="-240030" eaLnBrk="1" fontAlgn="auto" hangingPunct="1">
              <a:spcBef>
                <a:spcPts val="0"/>
              </a:spcBef>
              <a:buClr>
                <a:schemeClr val="accent3"/>
              </a:buClr>
              <a:buFont typeface="Calibri" pitchFamily="34" charset="0"/>
              <a:buNone/>
              <a:defRPr/>
            </a:pPr>
            <a:endParaRPr lang="en-US" sz="1125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Footer Placeholder 21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914400"/>
            <a:ext cx="63246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College Partners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- ALABAMA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2902878" cy="4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10000" r="15289" b="6769"/>
          <a:stretch/>
        </p:blipFill>
        <p:spPr>
          <a:xfrm>
            <a:off x="25241" y="0"/>
            <a:ext cx="9118759" cy="6880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81200"/>
            <a:ext cx="1066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Automotive Corridor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4158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Dept. of Labor Grant</a:t>
            </a:r>
            <a:br>
              <a:rPr lang="en-US" sz="2800" dirty="0" smtClean="0"/>
            </a:br>
            <a:r>
              <a:rPr lang="en-US" sz="2800" dirty="0" smtClean="0"/>
              <a:t>Multi-State Advanced Manufacturing Consortium</a:t>
            </a:r>
            <a:br>
              <a:rPr lang="en-US" sz="2800" dirty="0" smtClean="0"/>
            </a:br>
            <a:r>
              <a:rPr lang="en-US" sz="2800" dirty="0" smtClean="0">
                <a:hlinkClick r:id="rId4"/>
              </a:rPr>
              <a:t>www.msamc.org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182285"/>
              </p:ext>
            </p:extLst>
          </p:nvPr>
        </p:nvGraphicFramePr>
        <p:xfrm>
          <a:off x="1554162" y="1828800"/>
          <a:ext cx="60356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resentation" r:id="rId5" imgW="4570388" imgH="3427437" progId="PowerPoint.Show.12">
                  <p:embed/>
                </p:oleObj>
              </mc:Choice>
              <mc:Fallback>
                <p:oleObj name="Presentation" r:id="rId5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4162" y="1828800"/>
                        <a:ext cx="60356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30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0" y="1447800"/>
            <a:ext cx="6108721" cy="3438442"/>
          </a:xfrm>
        </p:spPr>
      </p:pic>
      <p:sp>
        <p:nvSpPr>
          <p:cNvPr id="4" name="TextBox 3"/>
          <p:cNvSpPr txBox="1"/>
          <p:nvPr/>
        </p:nvSpPr>
        <p:spPr>
          <a:xfrm>
            <a:off x="1219201" y="304800"/>
            <a:ext cx="640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MS AMC GRANT ACTIVITIES &amp; OUTCOMES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726267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Dissemination at National Events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845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1162</Words>
  <Application>Microsoft Office PowerPoint</Application>
  <PresentationFormat>On-screen Show (4:3)</PresentationFormat>
  <Paragraphs>214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ＭＳ Ｐゴシック</vt:lpstr>
      <vt:lpstr>Arial</vt:lpstr>
      <vt:lpstr>Arial Rounded MT Bold</vt:lpstr>
      <vt:lpstr>Calibri</vt:lpstr>
      <vt:lpstr>Cooper Black</vt:lpstr>
      <vt:lpstr>Helvetica</vt:lpstr>
      <vt:lpstr>Times New Roman</vt:lpstr>
      <vt:lpstr>Verdana</vt:lpstr>
      <vt:lpstr>Office Theme</vt:lpstr>
      <vt:lpstr>Presentation</vt:lpstr>
      <vt:lpstr>PowerPoint Presentation</vt:lpstr>
      <vt:lpstr>NSF Advanced Technological Education</vt:lpstr>
      <vt:lpstr>Alabama - Plan 2020</vt:lpstr>
      <vt:lpstr>CARCAM Educational Network </vt:lpstr>
      <vt:lpstr>PowerPoint Presentation</vt:lpstr>
      <vt:lpstr>Southern Automotive Corridor</vt:lpstr>
      <vt:lpstr>Dept. of Labor Grant Multi-State Advanced Manufacturing Consortium www.msamc.org </vt:lpstr>
      <vt:lpstr>PowerPoint Presentation</vt:lpstr>
      <vt:lpstr>Dissemination at National Events </vt:lpstr>
      <vt:lpstr>AMP It Up! – Highlights &amp; Updates Mission Statement</vt:lpstr>
      <vt:lpstr>CARCAM Goals AMP It Up!  </vt:lpstr>
      <vt:lpstr>PowerPoint Presentation</vt:lpstr>
      <vt:lpstr>PowerPoint Presentation</vt:lpstr>
      <vt:lpstr>PowerPoint Presentation</vt:lpstr>
      <vt:lpstr>DATA - LEVERAGED FUNDING 2014-15</vt:lpstr>
      <vt:lpstr>Amp It Up! Grant Initiatives</vt:lpstr>
      <vt:lpstr>CARCAM STUDENT  ACTIVITIES</vt:lpstr>
      <vt:lpstr>Student Scholarships 2015-16</vt:lpstr>
      <vt:lpstr>Joe Hendrix (WSCC) Pictured in Germany  Completed the Siemen Mechatronic Systems Certification Program - 2014</vt:lpstr>
      <vt:lpstr>PowerPoint Presentation</vt:lpstr>
      <vt:lpstr>PowerPoint Presentation</vt:lpstr>
      <vt:lpstr>PowerPoint Presentation</vt:lpstr>
      <vt:lpstr>CONCLUSION CARCAM Future Focus</vt:lpstr>
      <vt:lpstr>Thank You!     Questions?</vt:lpstr>
    </vt:vector>
  </TitlesOfParts>
  <Company>Gadsden State Community Ciollege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Hilderbrand</dc:creator>
  <cp:lastModifiedBy>Beverly Hilderbrand</cp:lastModifiedBy>
  <cp:revision>89</cp:revision>
  <cp:lastPrinted>2016-01-25T22:02:29Z</cp:lastPrinted>
  <dcterms:created xsi:type="dcterms:W3CDTF">2013-09-23T18:55:03Z</dcterms:created>
  <dcterms:modified xsi:type="dcterms:W3CDTF">2016-01-28T16:54:23Z</dcterms:modified>
</cp:coreProperties>
</file>