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9" r:id="rId3"/>
    <p:sldId id="417" r:id="rId4"/>
    <p:sldId id="413" r:id="rId5"/>
    <p:sldId id="416" r:id="rId6"/>
    <p:sldId id="422" r:id="rId7"/>
    <p:sldId id="425" r:id="rId8"/>
    <p:sldId id="426" r:id="rId9"/>
    <p:sldId id="43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ヒラギノ角ゴ ProN W3" pitchFamily="-84" charset="-128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0000"/>
    <a:srgbClr val="969696"/>
    <a:srgbClr val="C5E2F1"/>
    <a:srgbClr val="CCCCFF"/>
    <a:srgbClr val="006699"/>
    <a:srgbClr val="99CCFF"/>
    <a:srgbClr val="CCFFCC"/>
    <a:srgbClr val="B2B2B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38" autoAdjust="0"/>
  </p:normalViewPr>
  <p:slideViewPr>
    <p:cSldViewPr>
      <p:cViewPr varScale="1">
        <p:scale>
          <a:sx n="96" d="100"/>
          <a:sy n="96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ryll\Dropbox\00%20%20current%201\00%20%20%20carcam\00%20%20data%202015-16\center%20survey\00%20%20%20CARCAM%20Center%20Impact%20Summary%20t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ryll\Dropbox\00%20%20current%201\00%20%20%20carcam\00%20%20data%202015-16\center%20survey\00%20%20%20CARCAM%20Center%20Impact%20Summary%20t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ryll\Dropbox\00%20%20current%201\00%20%20%20carcam\00%20%20data%202015-16\center%20survey\00%20%20%20CARCAM%20Center%20Impact%20Summary%20tb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ryll\Dropbox\00%20%20current%201\00%20%20%20carcam\00%20%20data%202015-16\center%20survey\00%20%20%20CARCAM%20Center%20Impact%20Summary%20t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ryll\Dropbox\00%20%20current%201\00%20%20%20carcam\00%20%20data%202015-16\center%20survey\00%20%20%20CARCAM%20Center%20Impact%20Summary%20t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97% Excellent or Good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A50021"/>
            </a:solidFill>
          </c:spPr>
          <c:invertIfNegative val="0"/>
          <c:cat>
            <c:strRef>
              <c:f>'Question 10'!$A$14:$A$17</c:f>
              <c:strCache>
                <c:ptCount val="4"/>
                <c:pt idx="0">
                  <c:v>Poor</c:v>
                </c:pt>
                <c:pt idx="1">
                  <c:v>Fair</c:v>
                </c:pt>
                <c:pt idx="2">
                  <c:v>Good</c:v>
                </c:pt>
                <c:pt idx="3">
                  <c:v>Excellent</c:v>
                </c:pt>
              </c:strCache>
            </c:strRef>
          </c:cat>
          <c:val>
            <c:numRef>
              <c:f>'Question 10'!$B$14:$B$17</c:f>
              <c:numCache>
                <c:formatCode>0.0%</c:formatCode>
                <c:ptCount val="4"/>
                <c:pt idx="0">
                  <c:v>0</c:v>
                </c:pt>
                <c:pt idx="1">
                  <c:v>0.03</c:v>
                </c:pt>
                <c:pt idx="2">
                  <c:v>0.36399999999999999</c:v>
                </c:pt>
                <c:pt idx="3">
                  <c:v>0.60599999999999998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701928"/>
        <c:axId val="445702320"/>
      </c:barChart>
      <c:catAx>
        <c:axId val="445701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45702320"/>
        <c:crosses val="autoZero"/>
        <c:auto val="1"/>
        <c:lblAlgn val="ctr"/>
        <c:lblOffset val="100"/>
        <c:noMultiLvlLbl val="0"/>
      </c:catAx>
      <c:valAx>
        <c:axId val="44570232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5701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Overall, 85.7% Excellent or Good</a:t>
            </a:r>
            <a:endParaRPr lang="en-US" sz="2000" dirty="0"/>
          </a:p>
        </c:rich>
      </c:tx>
      <c:layout>
        <c:manualLayout>
          <c:xMode val="edge"/>
          <c:yMode val="edge"/>
          <c:x val="0.30063188976377953"/>
          <c:y val="4.3478260869565216E-2"/>
        </c:manualLayout>
      </c:layout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'Question 3'!$B$17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dLbls>
            <c:delete val="1"/>
          </c:dLbls>
          <c:cat>
            <c:strRef>
              <c:f>'Question 3'!$A$18:$A$28</c:f>
              <c:strCache>
                <c:ptCount val="10"/>
                <c:pt idx="0">
                  <c:v>Newsletter</c:v>
                </c:pt>
                <c:pt idx="1">
                  <c:v>Best Robotics / Skills USA</c:v>
                </c:pt>
                <c:pt idx="2">
                  <c:v>STEM/Robotics Camps</c:v>
                </c:pt>
                <c:pt idx="3">
                  <c:v>Mentoring support from CARCAM staff</c:v>
                </c:pt>
                <c:pt idx="4">
                  <c:v>Industry Education Leadership meetings</c:v>
                </c:pt>
                <c:pt idx="5">
                  <c:v>Professional development workshops</c:v>
                </c:pt>
                <c:pt idx="6">
                  <c:v>Career awareness materials</c:v>
                </c:pt>
                <c:pt idx="7">
                  <c:v>Scholarships</c:v>
                </c:pt>
                <c:pt idx="8">
                  <c:v>AUT degree</c:v>
                </c:pt>
                <c:pt idx="9">
                  <c:v>Website – general information</c:v>
                </c:pt>
              </c:strCache>
            </c:strRef>
          </c:cat>
          <c:val>
            <c:numRef>
              <c:f>'Question 3'!$B$18:$B$28</c:f>
              <c:numCache>
                <c:formatCode>0.0%</c:formatCode>
                <c:ptCount val="11"/>
                <c:pt idx="0">
                  <c:v>0.26666666666666666</c:v>
                </c:pt>
                <c:pt idx="1">
                  <c:v>0.3125</c:v>
                </c:pt>
                <c:pt idx="2">
                  <c:v>0.41176470588235292</c:v>
                </c:pt>
                <c:pt idx="3">
                  <c:v>0.3</c:v>
                </c:pt>
                <c:pt idx="4">
                  <c:v>0.5</c:v>
                </c:pt>
                <c:pt idx="5">
                  <c:v>0.5</c:v>
                </c:pt>
                <c:pt idx="6">
                  <c:v>0.36363636363636365</c:v>
                </c:pt>
                <c:pt idx="7">
                  <c:v>0.47058823529411764</c:v>
                </c:pt>
                <c:pt idx="8">
                  <c:v>0.4375</c:v>
                </c:pt>
                <c:pt idx="9">
                  <c:v>0.5</c:v>
                </c:pt>
              </c:numCache>
            </c:numRef>
          </c:val>
        </c:ser>
        <c:ser>
          <c:idx val="1"/>
          <c:order val="1"/>
          <c:tx>
            <c:strRef>
              <c:f>'Question 3'!$C$17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dLbls>
            <c:delete val="1"/>
          </c:dLbls>
          <c:cat>
            <c:strRef>
              <c:f>'Question 3'!$A$18:$A$28</c:f>
              <c:strCache>
                <c:ptCount val="10"/>
                <c:pt idx="0">
                  <c:v>Newsletter</c:v>
                </c:pt>
                <c:pt idx="1">
                  <c:v>Best Robotics / Skills USA</c:v>
                </c:pt>
                <c:pt idx="2">
                  <c:v>STEM/Robotics Camps</c:v>
                </c:pt>
                <c:pt idx="3">
                  <c:v>Mentoring support from CARCAM staff</c:v>
                </c:pt>
                <c:pt idx="4">
                  <c:v>Industry Education Leadership meetings</c:v>
                </c:pt>
                <c:pt idx="5">
                  <c:v>Professional development workshops</c:v>
                </c:pt>
                <c:pt idx="6">
                  <c:v>Career awareness materials</c:v>
                </c:pt>
                <c:pt idx="7">
                  <c:v>Scholarships</c:v>
                </c:pt>
                <c:pt idx="8">
                  <c:v>AUT degree</c:v>
                </c:pt>
                <c:pt idx="9">
                  <c:v>Website – general information</c:v>
                </c:pt>
              </c:strCache>
            </c:strRef>
          </c:cat>
          <c:val>
            <c:numRef>
              <c:f>'Question 3'!$C$18:$C$28</c:f>
              <c:numCache>
                <c:formatCode>0.0%</c:formatCode>
                <c:ptCount val="11"/>
                <c:pt idx="0">
                  <c:v>0.66666666666666663</c:v>
                </c:pt>
                <c:pt idx="1">
                  <c:v>0.5</c:v>
                </c:pt>
                <c:pt idx="2">
                  <c:v>0.35294117647058826</c:v>
                </c:pt>
                <c:pt idx="3">
                  <c:v>0.6</c:v>
                </c:pt>
                <c:pt idx="4">
                  <c:v>0.4</c:v>
                </c:pt>
                <c:pt idx="5">
                  <c:v>0.31818181818181818</c:v>
                </c:pt>
                <c:pt idx="6">
                  <c:v>0.5</c:v>
                </c:pt>
                <c:pt idx="7">
                  <c:v>0.35294117647058826</c:v>
                </c:pt>
                <c:pt idx="8">
                  <c:v>0.4375</c:v>
                </c:pt>
                <c:pt idx="9">
                  <c:v>0.375</c:v>
                </c:pt>
              </c:numCache>
            </c:numRef>
          </c:val>
        </c:ser>
        <c:ser>
          <c:idx val="2"/>
          <c:order val="2"/>
          <c:tx>
            <c:strRef>
              <c:f>'Question 3'!$D$17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dLbls>
            <c:delete val="1"/>
          </c:dLbls>
          <c:cat>
            <c:strRef>
              <c:f>'Question 3'!$A$18:$A$28</c:f>
              <c:strCache>
                <c:ptCount val="10"/>
                <c:pt idx="0">
                  <c:v>Newsletter</c:v>
                </c:pt>
                <c:pt idx="1">
                  <c:v>Best Robotics / Skills USA</c:v>
                </c:pt>
                <c:pt idx="2">
                  <c:v>STEM/Robotics Camps</c:v>
                </c:pt>
                <c:pt idx="3">
                  <c:v>Mentoring support from CARCAM staff</c:v>
                </c:pt>
                <c:pt idx="4">
                  <c:v>Industry Education Leadership meetings</c:v>
                </c:pt>
                <c:pt idx="5">
                  <c:v>Professional development workshops</c:v>
                </c:pt>
                <c:pt idx="6">
                  <c:v>Career awareness materials</c:v>
                </c:pt>
                <c:pt idx="7">
                  <c:v>Scholarships</c:v>
                </c:pt>
                <c:pt idx="8">
                  <c:v>AUT degree</c:v>
                </c:pt>
                <c:pt idx="9">
                  <c:v>Website – general information</c:v>
                </c:pt>
              </c:strCache>
            </c:strRef>
          </c:cat>
          <c:val>
            <c:numRef>
              <c:f>'Question 3'!$D$18:$D$28</c:f>
              <c:numCache>
                <c:formatCode>0.0%</c:formatCode>
                <c:ptCount val="11"/>
                <c:pt idx="0">
                  <c:v>6.6666666666666666E-2</c:v>
                </c:pt>
                <c:pt idx="1">
                  <c:v>0.125</c:v>
                </c:pt>
                <c:pt idx="2">
                  <c:v>0.17647058823529413</c:v>
                </c:pt>
                <c:pt idx="3">
                  <c:v>0.05</c:v>
                </c:pt>
                <c:pt idx="4">
                  <c:v>0.1</c:v>
                </c:pt>
                <c:pt idx="5">
                  <c:v>0.13636363636363635</c:v>
                </c:pt>
                <c:pt idx="6">
                  <c:v>0.13636363636363635</c:v>
                </c:pt>
                <c:pt idx="7">
                  <c:v>0.17647058823529413</c:v>
                </c:pt>
                <c:pt idx="8">
                  <c:v>0.125</c:v>
                </c:pt>
                <c:pt idx="9">
                  <c:v>0.125</c:v>
                </c:pt>
              </c:numCache>
            </c:numRef>
          </c:val>
        </c:ser>
        <c:ser>
          <c:idx val="3"/>
          <c:order val="3"/>
          <c:tx>
            <c:strRef>
              <c:f>'Question 3'!$E$17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dLbls>
            <c:delete val="1"/>
          </c:dLbls>
          <c:cat>
            <c:strRef>
              <c:f>'Question 3'!$A$18:$A$28</c:f>
              <c:strCache>
                <c:ptCount val="10"/>
                <c:pt idx="0">
                  <c:v>Newsletter</c:v>
                </c:pt>
                <c:pt idx="1">
                  <c:v>Best Robotics / Skills USA</c:v>
                </c:pt>
                <c:pt idx="2">
                  <c:v>STEM/Robotics Camps</c:v>
                </c:pt>
                <c:pt idx="3">
                  <c:v>Mentoring support from CARCAM staff</c:v>
                </c:pt>
                <c:pt idx="4">
                  <c:v>Industry Education Leadership meetings</c:v>
                </c:pt>
                <c:pt idx="5">
                  <c:v>Professional development workshops</c:v>
                </c:pt>
                <c:pt idx="6">
                  <c:v>Career awareness materials</c:v>
                </c:pt>
                <c:pt idx="7">
                  <c:v>Scholarships</c:v>
                </c:pt>
                <c:pt idx="8">
                  <c:v>AUT degree</c:v>
                </c:pt>
                <c:pt idx="9">
                  <c:v>Website – general information</c:v>
                </c:pt>
              </c:strCache>
            </c:strRef>
          </c:cat>
          <c:val>
            <c:numRef>
              <c:f>'Question 3'!$E$18:$E$28</c:f>
              <c:numCache>
                <c:formatCode>0.0%</c:formatCode>
                <c:ptCount val="11"/>
                <c:pt idx="0">
                  <c:v>0</c:v>
                </c:pt>
                <c:pt idx="1">
                  <c:v>6.25E-2</c:v>
                </c:pt>
                <c:pt idx="2">
                  <c:v>5.8823529411764705E-2</c:v>
                </c:pt>
                <c:pt idx="3">
                  <c:v>0.05</c:v>
                </c:pt>
                <c:pt idx="4">
                  <c:v>0</c:v>
                </c:pt>
                <c:pt idx="5">
                  <c:v>4.5454545454545456E-2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4797744"/>
        <c:axId val="554798136"/>
      </c:barChart>
      <c:catAx>
        <c:axId val="554797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4798136"/>
        <c:crosses val="autoZero"/>
        <c:auto val="1"/>
        <c:lblAlgn val="ctr"/>
        <c:lblOffset val="100"/>
        <c:noMultiLvlLbl val="0"/>
      </c:catAx>
      <c:valAx>
        <c:axId val="55479813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4797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Use</a:t>
            </a:r>
            <a:r>
              <a:rPr lang="en-US" sz="2400" baseline="0" dirty="0"/>
              <a:t> in the Classroom</a:t>
            </a:r>
            <a:endParaRPr lang="en-US" sz="2400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A50021"/>
            </a:solidFill>
          </c:spPr>
          <c:invertIfNegative val="0"/>
          <c:cat>
            <c:strRef>
              <c:f>'Question 8'!$A$28:$A$34</c:f>
              <c:strCache>
                <c:ptCount val="7"/>
                <c:pt idx="0">
                  <c:v>I developed entirely new courses and/or new certificates or degrees</c:v>
                </c:pt>
                <c:pt idx="1">
                  <c:v>I developed new written materials for my existing courses</c:v>
                </c:pt>
                <c:pt idx="2">
                  <c:v>I have connected my classroom to guest speakers from industry</c:v>
                </c:pt>
                <c:pt idx="3">
                  <c:v>I adopted new instructional techniques</c:v>
                </c:pt>
                <c:pt idx="4">
                  <c:v>I acquired new equipment</c:v>
                </c:pt>
                <c:pt idx="5">
                  <c:v>I have made  students aware automated technician education or career opportunities</c:v>
                </c:pt>
                <c:pt idx="6">
                  <c:v>I developed new presentations or lecture materials for my existing courses</c:v>
                </c:pt>
              </c:strCache>
            </c:strRef>
          </c:cat>
          <c:val>
            <c:numRef>
              <c:f>'Question 8'!$B$28:$B$34</c:f>
              <c:numCache>
                <c:formatCode>0.0%</c:formatCode>
                <c:ptCount val="7"/>
                <c:pt idx="0">
                  <c:v>3.1E-2</c:v>
                </c:pt>
                <c:pt idx="1">
                  <c:v>0.125</c:v>
                </c:pt>
                <c:pt idx="2">
                  <c:v>0.156</c:v>
                </c:pt>
                <c:pt idx="3">
                  <c:v>0.156</c:v>
                </c:pt>
                <c:pt idx="4">
                  <c:v>0.188</c:v>
                </c:pt>
                <c:pt idx="5">
                  <c:v>0.28100000000000003</c:v>
                </c:pt>
                <c:pt idx="6">
                  <c:v>0.313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798920"/>
        <c:axId val="554799312"/>
      </c:barChart>
      <c:catAx>
        <c:axId val="554798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4799312"/>
        <c:crosses val="autoZero"/>
        <c:auto val="1"/>
        <c:lblAlgn val="ctr"/>
        <c:lblOffset val="100"/>
        <c:noMultiLvlLbl val="0"/>
      </c:catAx>
      <c:valAx>
        <c:axId val="554799312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554798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88.1% Strongly Agree or Agree</a:t>
            </a:r>
            <a:r>
              <a:rPr lang="en-US" dirty="0" smtClean="0"/>
              <a:t> 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'Question 9'!$B$22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9'!$A$23:$A$32</c:f>
              <c:strCache>
                <c:ptCount val="10"/>
                <c:pt idx="0">
                  <c:v>Expanded my ability to infuse existing courses with automated manufacturing technology content</c:v>
                </c:pt>
                <c:pt idx="1">
                  <c:v>Expanded my ability to align curriculum with the automated manufacturing industry</c:v>
                </c:pt>
                <c:pt idx="2">
                  <c:v>Improved student outcomes</c:v>
                </c:pt>
                <c:pt idx="3">
                  <c:v>Guided more students into automated technician careers</c:v>
                </c:pt>
                <c:pt idx="4">
                  <c:v>Improved my outreach to employers / industry advisors</c:v>
                </c:pt>
                <c:pt idx="5">
                  <c:v>Supported students to achieve certification</c:v>
                </c:pt>
                <c:pt idx="6">
                  <c:v>Expanded my knowledge of automated manufacturing technologies</c:v>
                </c:pt>
                <c:pt idx="7">
                  <c:v>Provided new ideas about how industry and education can collaborate</c:v>
                </c:pt>
                <c:pt idx="8">
                  <c:v>Provided information about potential collaborative opportunities  with others in manufacturing education</c:v>
                </c:pt>
                <c:pt idx="9">
                  <c:v>Expanded my ability to satisfy academic advancement or professional development goals</c:v>
                </c:pt>
              </c:strCache>
            </c:strRef>
          </c:cat>
          <c:val>
            <c:numRef>
              <c:f>'Question 9'!$B$23:$B$32</c:f>
              <c:numCache>
                <c:formatCode>0.0%</c:formatCode>
                <c:ptCount val="10"/>
                <c:pt idx="0">
                  <c:v>0.42105263157894735</c:v>
                </c:pt>
                <c:pt idx="1">
                  <c:v>0.3888888888888889</c:v>
                </c:pt>
                <c:pt idx="2">
                  <c:v>0.35</c:v>
                </c:pt>
                <c:pt idx="3">
                  <c:v>0.27272727272727271</c:v>
                </c:pt>
                <c:pt idx="4">
                  <c:v>0.20833333333333334</c:v>
                </c:pt>
                <c:pt idx="5">
                  <c:v>0.2857142857142857</c:v>
                </c:pt>
                <c:pt idx="6">
                  <c:v>0.36363636363636365</c:v>
                </c:pt>
                <c:pt idx="7">
                  <c:v>0.31818181818181818</c:v>
                </c:pt>
                <c:pt idx="8">
                  <c:v>0.34782608695652173</c:v>
                </c:pt>
                <c:pt idx="9">
                  <c:v>0.31578947368421051</c:v>
                </c:pt>
              </c:numCache>
            </c:numRef>
          </c:val>
        </c:ser>
        <c:ser>
          <c:idx val="1"/>
          <c:order val="1"/>
          <c:tx>
            <c:strRef>
              <c:f>'Question 9'!$C$22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9'!$A$23:$A$32</c:f>
              <c:strCache>
                <c:ptCount val="10"/>
                <c:pt idx="0">
                  <c:v>Expanded my ability to infuse existing courses with automated manufacturing technology content</c:v>
                </c:pt>
                <c:pt idx="1">
                  <c:v>Expanded my ability to align curriculum with the automated manufacturing industry</c:v>
                </c:pt>
                <c:pt idx="2">
                  <c:v>Improved student outcomes</c:v>
                </c:pt>
                <c:pt idx="3">
                  <c:v>Guided more students into automated technician careers</c:v>
                </c:pt>
                <c:pt idx="4">
                  <c:v>Improved my outreach to employers / industry advisors</c:v>
                </c:pt>
                <c:pt idx="5">
                  <c:v>Supported students to achieve certification</c:v>
                </c:pt>
                <c:pt idx="6">
                  <c:v>Expanded my knowledge of automated manufacturing technologies</c:v>
                </c:pt>
                <c:pt idx="7">
                  <c:v>Provided new ideas about how industry and education can collaborate</c:v>
                </c:pt>
                <c:pt idx="8">
                  <c:v>Provided information about potential collaborative opportunities  with others in manufacturing education</c:v>
                </c:pt>
                <c:pt idx="9">
                  <c:v>Expanded my ability to satisfy academic advancement or professional development goals</c:v>
                </c:pt>
              </c:strCache>
            </c:strRef>
          </c:cat>
          <c:val>
            <c:numRef>
              <c:f>'Question 9'!$C$23:$C$32</c:f>
              <c:numCache>
                <c:formatCode>0.0%</c:formatCode>
                <c:ptCount val="10"/>
                <c:pt idx="0">
                  <c:v>0.42105263157894735</c:v>
                </c:pt>
                <c:pt idx="1">
                  <c:v>0.44444444444444442</c:v>
                </c:pt>
                <c:pt idx="2">
                  <c:v>0.6</c:v>
                </c:pt>
                <c:pt idx="3">
                  <c:v>0.59090909090909094</c:v>
                </c:pt>
                <c:pt idx="4">
                  <c:v>0.66666666666666663</c:v>
                </c:pt>
                <c:pt idx="5">
                  <c:v>0.61904761904761907</c:v>
                </c:pt>
                <c:pt idx="6">
                  <c:v>0.54545454545454541</c:v>
                </c:pt>
                <c:pt idx="7">
                  <c:v>0.59090909090909094</c:v>
                </c:pt>
                <c:pt idx="8">
                  <c:v>0.56521739130434778</c:v>
                </c:pt>
                <c:pt idx="9">
                  <c:v>0.47368421052631576</c:v>
                </c:pt>
              </c:numCache>
            </c:numRef>
          </c:val>
        </c:ser>
        <c:ser>
          <c:idx val="2"/>
          <c:order val="2"/>
          <c:tx>
            <c:strRef>
              <c:f>'Question 9'!$D$22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96969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9'!$A$23:$A$32</c:f>
              <c:strCache>
                <c:ptCount val="10"/>
                <c:pt idx="0">
                  <c:v>Expanded my ability to infuse existing courses with automated manufacturing technology content</c:v>
                </c:pt>
                <c:pt idx="1">
                  <c:v>Expanded my ability to align curriculum with the automated manufacturing industry</c:v>
                </c:pt>
                <c:pt idx="2">
                  <c:v>Improved student outcomes</c:v>
                </c:pt>
                <c:pt idx="3">
                  <c:v>Guided more students into automated technician careers</c:v>
                </c:pt>
                <c:pt idx="4">
                  <c:v>Improved my outreach to employers / industry advisors</c:v>
                </c:pt>
                <c:pt idx="5">
                  <c:v>Supported students to achieve certification</c:v>
                </c:pt>
                <c:pt idx="6">
                  <c:v>Expanded my knowledge of automated manufacturing technologies</c:v>
                </c:pt>
                <c:pt idx="7">
                  <c:v>Provided new ideas about how industry and education can collaborate</c:v>
                </c:pt>
                <c:pt idx="8">
                  <c:v>Provided information about potential collaborative opportunities  with others in manufacturing education</c:v>
                </c:pt>
                <c:pt idx="9">
                  <c:v>Expanded my ability to satisfy academic advancement or professional development goals</c:v>
                </c:pt>
              </c:strCache>
            </c:strRef>
          </c:cat>
          <c:val>
            <c:numRef>
              <c:f>'Question 9'!$D$23:$D$32</c:f>
              <c:numCache>
                <c:formatCode>0.0%</c:formatCode>
                <c:ptCount val="10"/>
                <c:pt idx="0">
                  <c:v>0.15789473684210525</c:v>
                </c:pt>
                <c:pt idx="1">
                  <c:v>0.16666666666666666</c:v>
                </c:pt>
                <c:pt idx="2">
                  <c:v>0.05</c:v>
                </c:pt>
                <c:pt idx="3">
                  <c:v>0.13636363636363635</c:v>
                </c:pt>
                <c:pt idx="4">
                  <c:v>0.125</c:v>
                </c:pt>
                <c:pt idx="5">
                  <c:v>9.5238095238095233E-2</c:v>
                </c:pt>
                <c:pt idx="6">
                  <c:v>9.0909090909090912E-2</c:v>
                </c:pt>
                <c:pt idx="7">
                  <c:v>9.0909090909090912E-2</c:v>
                </c:pt>
                <c:pt idx="8">
                  <c:v>8.6956521739130432E-2</c:v>
                </c:pt>
                <c:pt idx="9">
                  <c:v>0.21052631578947367</c:v>
                </c:pt>
              </c:numCache>
            </c:numRef>
          </c:val>
        </c:ser>
        <c:ser>
          <c:idx val="3"/>
          <c:order val="3"/>
          <c:tx>
            <c:strRef>
              <c:f>'Question 9'!$E$22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cat>
            <c:strRef>
              <c:f>'Question 9'!$A$23:$A$32</c:f>
              <c:strCache>
                <c:ptCount val="10"/>
                <c:pt idx="0">
                  <c:v>Expanded my ability to infuse existing courses with automated manufacturing technology content</c:v>
                </c:pt>
                <c:pt idx="1">
                  <c:v>Expanded my ability to align curriculum with the automated manufacturing industry</c:v>
                </c:pt>
                <c:pt idx="2">
                  <c:v>Improved student outcomes</c:v>
                </c:pt>
                <c:pt idx="3">
                  <c:v>Guided more students into automated technician careers</c:v>
                </c:pt>
                <c:pt idx="4">
                  <c:v>Improved my outreach to employers / industry advisors</c:v>
                </c:pt>
                <c:pt idx="5">
                  <c:v>Supported students to achieve certification</c:v>
                </c:pt>
                <c:pt idx="6">
                  <c:v>Expanded my knowledge of automated manufacturing technologies</c:v>
                </c:pt>
                <c:pt idx="7">
                  <c:v>Provided new ideas about how industry and education can collaborate</c:v>
                </c:pt>
                <c:pt idx="8">
                  <c:v>Provided information about potential collaborative opportunities  with others in manufacturing education</c:v>
                </c:pt>
                <c:pt idx="9">
                  <c:v>Expanded my ability to satisfy academic advancement or professional development goals</c:v>
                </c:pt>
              </c:strCache>
            </c:strRef>
          </c:cat>
          <c:val>
            <c:numRef>
              <c:f>'Question 9'!$E$23:$E$32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strRef>
              <c:f>'Question 9'!$F$22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'Question 9'!$A$23:$A$32</c:f>
              <c:strCache>
                <c:ptCount val="10"/>
                <c:pt idx="0">
                  <c:v>Expanded my ability to infuse existing courses with automated manufacturing technology content</c:v>
                </c:pt>
                <c:pt idx="1">
                  <c:v>Expanded my ability to align curriculum with the automated manufacturing industry</c:v>
                </c:pt>
                <c:pt idx="2">
                  <c:v>Improved student outcomes</c:v>
                </c:pt>
                <c:pt idx="3">
                  <c:v>Guided more students into automated technician careers</c:v>
                </c:pt>
                <c:pt idx="4">
                  <c:v>Improved my outreach to employers / industry advisors</c:v>
                </c:pt>
                <c:pt idx="5">
                  <c:v>Supported students to achieve certification</c:v>
                </c:pt>
                <c:pt idx="6">
                  <c:v>Expanded my knowledge of automated manufacturing technologies</c:v>
                </c:pt>
                <c:pt idx="7">
                  <c:v>Provided new ideas about how industry and education can collaborate</c:v>
                </c:pt>
                <c:pt idx="8">
                  <c:v>Provided information about potential collaborative opportunities  with others in manufacturing education</c:v>
                </c:pt>
                <c:pt idx="9">
                  <c:v>Expanded my ability to satisfy academic advancement or professional development goals</c:v>
                </c:pt>
              </c:strCache>
            </c:strRef>
          </c:cat>
          <c:val>
            <c:numRef>
              <c:f>'Question 9'!$F$23:$F$32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3815800"/>
        <c:axId val="553816192"/>
      </c:barChart>
      <c:catAx>
        <c:axId val="553815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3816192"/>
        <c:crosses val="autoZero"/>
        <c:auto val="1"/>
        <c:lblAlgn val="ctr"/>
        <c:lblOffset val="100"/>
        <c:noMultiLvlLbl val="0"/>
      </c:catAx>
      <c:valAx>
        <c:axId val="5538161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553815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489679256194671E-2"/>
          <c:y val="0.95617415470125056"/>
          <c:w val="0.95989020122484692"/>
          <c:h val="4.3825845298749423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i="0" baseline="0" dirty="0">
                <a:effectLst/>
              </a:rPr>
              <a:t>How Students Were Impacted by </a:t>
            </a:r>
            <a:r>
              <a:rPr lang="en-US" sz="1400" b="1" i="0" baseline="0" dirty="0" smtClean="0">
                <a:effectLst/>
              </a:rPr>
              <a:t>CARCAM</a:t>
            </a:r>
          </a:p>
          <a:p>
            <a:pPr>
              <a:defRPr sz="1400"/>
            </a:pPr>
            <a:r>
              <a:rPr lang="en-US" sz="1400" b="1" i="0" baseline="0" dirty="0" smtClean="0">
                <a:effectLst/>
              </a:rPr>
              <a:t>Reported by Respondents</a:t>
            </a:r>
            <a:endParaRPr lang="en-US" sz="1400" dirty="0">
              <a:effectLst/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99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7'!$A$25:$A$32</c:f>
              <c:strCache>
                <c:ptCount val="8"/>
                <c:pt idx="0">
                  <c:v>Got a scholarship</c:v>
                </c:pt>
                <c:pt idx="1">
                  <c:v>More hands-on experiences in class</c:v>
                </c:pt>
                <c:pt idx="2">
                  <c:v>Gainful employment</c:v>
                </c:pt>
                <c:pt idx="3">
                  <c:v>Increased ability to apply knowledge of automated technologies</c:v>
                </c:pt>
                <c:pt idx="4">
                  <c:v>Internship or cooperative experience</c:v>
                </c:pt>
                <c:pt idx="5">
                  <c:v>Increased understanding of automated technologies</c:v>
                </c:pt>
                <c:pt idx="6">
                  <c:v>Increased exposure to automated technologies</c:v>
                </c:pt>
                <c:pt idx="7">
                  <c:v>Increased awareness of automated technician careers</c:v>
                </c:pt>
              </c:strCache>
            </c:strRef>
          </c:cat>
          <c:val>
            <c:numRef>
              <c:f>'Question 7'!$B$25:$B$32</c:f>
              <c:numCache>
                <c:formatCode>0.0%</c:formatCode>
                <c:ptCount val="8"/>
                <c:pt idx="0">
                  <c:v>7.8651685393258425E-2</c:v>
                </c:pt>
                <c:pt idx="1">
                  <c:v>0.11235955056179775</c:v>
                </c:pt>
                <c:pt idx="2">
                  <c:v>0.11235955056179775</c:v>
                </c:pt>
                <c:pt idx="3">
                  <c:v>0.12359550561797752</c:v>
                </c:pt>
                <c:pt idx="4">
                  <c:v>0.12359550561797752</c:v>
                </c:pt>
                <c:pt idx="5">
                  <c:v>0.1348314606741573</c:v>
                </c:pt>
                <c:pt idx="6">
                  <c:v>0.15730337078651685</c:v>
                </c:pt>
                <c:pt idx="7">
                  <c:v>0.15730337078651685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816976"/>
        <c:axId val="445886712"/>
      </c:barChart>
      <c:catAx>
        <c:axId val="5538169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5886712"/>
        <c:crosses val="autoZero"/>
        <c:auto val="1"/>
        <c:lblAlgn val="ctr"/>
        <c:lblOffset val="100"/>
        <c:noMultiLvlLbl val="0"/>
      </c:catAx>
      <c:valAx>
        <c:axId val="445886712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553816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FA8FCE-1026-4FCE-886B-2D645A38A4A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8379DF-1F2B-4168-852B-EA016442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33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-1" charset="0"/>
                <a:ea typeface="ヒラギノ角ゴ ProN W3" pitchFamily="-1" charset="-128"/>
                <a:cs typeface="ヒラギノ角ゴ ProN W3" pitchFamily="-1" charset="-128"/>
                <a:sym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F30EDA-695F-4C8B-A820-E77990E57194}" type="datetime1">
              <a:rPr lang="en-US"/>
              <a:pPr>
                <a:defRPr/>
              </a:pPr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-1" charset="0"/>
                <a:ea typeface="ヒラギノ角ゴ ProN W3" pitchFamily="-1" charset="-128"/>
                <a:cs typeface="ヒラギノ角ゴ ProN W3" pitchFamily="-1" charset="-128"/>
                <a:sym typeface="Arial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AF6F9E-ECE1-4CE6-A26B-B972B2037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431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0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108 surveyed with 34 responses - 31 % response rate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second is reach, and not usability or utility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0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802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5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 =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978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221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745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993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F6F9E-ECE1-4CE6-A26B-B972B2037A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97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46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905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749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66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58163"/>
            <a:ext cx="7772400" cy="4876800"/>
          </a:xfr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rgbClr val="FFFFCC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 sz="2800" baseline="0"/>
            </a:lvl3pPr>
            <a:lvl4pPr>
              <a:spcBef>
                <a:spcPts val="0"/>
              </a:spcBef>
              <a:defRPr sz="2400" baseline="0"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5638800"/>
            <a:ext cx="5334000" cy="1143000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25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97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810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84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949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33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92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078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altLang="en-US" dirty="0" smtClean="0">
                <a:sym typeface="Arial" pitchFamily="34" charset="0"/>
              </a:rPr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477861"/>
            <a:ext cx="1143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553200"/>
            <a:ext cx="1018046" cy="1622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4" r:id="rId5"/>
    <p:sldLayoutId id="2147483651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 baseline="0">
          <a:solidFill>
            <a:srgbClr val="663300"/>
          </a:solidFill>
          <a:latin typeface="+mj-lt"/>
          <a:ea typeface="+mj-ea"/>
          <a:cs typeface="+mj-cs"/>
          <a:sym typeface="Arial" pitchFamily="34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rgbClr val="FCFF8C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Clr>
          <a:srgbClr val="A50021"/>
        </a:buClr>
        <a:buSzPct val="100000"/>
        <a:buFont typeface="Arial" pitchFamily="34" charset="0"/>
        <a:buChar char="•"/>
        <a:defRPr sz="3200">
          <a:solidFill>
            <a:srgbClr val="FDFFCE"/>
          </a:solidFill>
          <a:latin typeface="+mn-lt"/>
          <a:ea typeface="+mn-ea"/>
          <a:cs typeface="+mn-cs"/>
          <a:sym typeface="Arial" pitchFamily="34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A50021"/>
        </a:buClr>
        <a:buSzPct val="100000"/>
        <a:buFont typeface="Arial" pitchFamily="34" charset="0"/>
        <a:buChar char="–"/>
        <a:defRPr sz="2800">
          <a:solidFill>
            <a:srgbClr val="FDFFCE"/>
          </a:solidFill>
          <a:latin typeface="+mn-lt"/>
          <a:ea typeface="+mn-ea"/>
          <a:cs typeface="+mn-cs"/>
          <a:sym typeface="Arial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pitchFamily="34" charset="0"/>
        <a:buChar char="•"/>
        <a:defRPr sz="2800" baseline="0">
          <a:solidFill>
            <a:srgbClr val="FDFFCE"/>
          </a:solidFill>
          <a:latin typeface="+mn-lt"/>
          <a:ea typeface="+mn-ea"/>
          <a:cs typeface="+mn-cs"/>
          <a:sym typeface="Arial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–"/>
        <a:defRPr sz="2000">
          <a:solidFill>
            <a:srgbClr val="FDFFCE"/>
          </a:solidFill>
          <a:latin typeface="+mn-lt"/>
          <a:ea typeface="+mn-ea"/>
          <a:cs typeface="+mn-cs"/>
          <a:sym typeface="Arial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sz="2000">
          <a:solidFill>
            <a:srgbClr val="FDFFCE"/>
          </a:solidFill>
          <a:latin typeface="+mn-lt"/>
          <a:ea typeface="+mn-ea"/>
          <a:cs typeface="+mn-cs"/>
          <a:sym typeface="Arial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rgbClr val="FDFFCE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rgbClr val="FDFFCE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rgbClr val="FDFFCE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rgbClr val="FDFFCE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n-US" altLang="en-US" dirty="0" smtClean="0">
                <a:solidFill>
                  <a:srgbClr val="663300"/>
                </a:solidFill>
              </a:rPr>
              <a:t>CARCAM</a:t>
            </a:r>
            <a:br>
              <a:rPr lang="en-US" altLang="en-US" dirty="0" smtClean="0">
                <a:solidFill>
                  <a:srgbClr val="663300"/>
                </a:solidFill>
              </a:rPr>
            </a:br>
            <a:r>
              <a:rPr lang="en-US" altLang="en-US" dirty="0" smtClean="0">
                <a:solidFill>
                  <a:srgbClr val="663300"/>
                </a:solidFill>
              </a:rPr>
              <a:t>2016 Evaluation Highlights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rIns="132080"/>
          <a:lstStyle/>
          <a:p>
            <a:pPr marL="39688" eaLnBrk="1" hangingPunct="1"/>
            <a:r>
              <a:rPr lang="en-US" altLang="en-US" dirty="0" smtClean="0"/>
              <a:t>The </a:t>
            </a:r>
            <a:r>
              <a:rPr lang="en-US" altLang="en-US" dirty="0" smtClean="0"/>
              <a:t>Allison </a:t>
            </a:r>
            <a:r>
              <a:rPr lang="en-US" altLang="en-US" dirty="0" smtClean="0"/>
              <a:t>Group</a:t>
            </a:r>
          </a:p>
          <a:p>
            <a:pPr marL="39688" eaLnBrk="1" hangingPunct="1"/>
            <a:r>
              <a:rPr lang="en-US" altLang="en-US" dirty="0" smtClean="0"/>
              <a:t>Terryll Bailey</a:t>
            </a:r>
            <a:endParaRPr lang="en-US" altLang="en-US" dirty="0"/>
          </a:p>
          <a:p>
            <a:pPr marL="39688" eaLnBrk="1" hangingPunct="1"/>
            <a:r>
              <a:rPr lang="en-US" altLang="en-US" dirty="0" smtClean="0">
                <a:solidFill>
                  <a:srgbClr val="FFFFCC"/>
                </a:solidFill>
              </a:rPr>
              <a:t>April 6, 2015</a:t>
            </a:r>
          </a:p>
        </p:txBody>
      </p:sp>
      <p:pic>
        <p:nvPicPr>
          <p:cNvPr id="307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/>
          <a:stretch>
            <a:fillRect/>
          </a:stretch>
        </p:blipFill>
        <p:spPr bwMode="auto">
          <a:xfrm>
            <a:off x="2286000" y="609600"/>
            <a:ext cx="4724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Im</a:t>
            </a:r>
            <a:r>
              <a:rPr lang="en-US" dirty="0" smtClean="0"/>
              <a:t>pact Survey – March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8" indent="0">
              <a:buNone/>
            </a:pPr>
            <a:r>
              <a:rPr lang="en-US" dirty="0" smtClean="0"/>
              <a:t>Audience: Educators &amp; Industry Representatives</a:t>
            </a:r>
          </a:p>
          <a:p>
            <a:pPr marL="39688" indent="0">
              <a:buNone/>
            </a:pPr>
            <a:endParaRPr lang="en-US" dirty="0" smtClean="0"/>
          </a:p>
          <a:p>
            <a:r>
              <a:rPr lang="en-US" dirty="0" smtClean="0"/>
              <a:t>Extent </a:t>
            </a:r>
            <a:r>
              <a:rPr lang="en-US" dirty="0" smtClean="0"/>
              <a:t>to which CARCAM has touched their intended audience</a:t>
            </a:r>
          </a:p>
          <a:p>
            <a:endParaRPr lang="en-US" dirty="0"/>
          </a:p>
          <a:p>
            <a:r>
              <a:rPr lang="en-US" dirty="0" smtClean="0"/>
              <a:t>94.1% of intended audience used at least one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7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dirty="0" smtClean="0"/>
              <a:t>Quality of Experience with Center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984981"/>
              </p:ext>
            </p:extLst>
          </p:nvPr>
        </p:nvGraphicFramePr>
        <p:xfrm>
          <a:off x="762000" y="13716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1162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990600"/>
          </a:xfrm>
        </p:spPr>
        <p:txBody>
          <a:bodyPr/>
          <a:lstStyle/>
          <a:p>
            <a:r>
              <a:rPr lang="en-US" dirty="0" smtClean="0"/>
              <a:t>Quality of CARCAM Resources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285969"/>
              </p:ext>
            </p:extLst>
          </p:nvPr>
        </p:nvGraphicFramePr>
        <p:xfrm>
          <a:off x="0" y="10668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260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Utility:  Educators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420966"/>
              </p:ext>
            </p:extLst>
          </p:nvPr>
        </p:nvGraphicFramePr>
        <p:xfrm>
          <a:off x="228600" y="11430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8213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 smtClean="0"/>
              <a:t>Capacity Building: Educators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904569"/>
              </p:ext>
            </p:extLst>
          </p:nvPr>
        </p:nvGraphicFramePr>
        <p:xfrm>
          <a:off x="152400" y="9144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6105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 smtClean="0"/>
              <a:t>Capacity Building: Students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729962"/>
              </p:ext>
            </p:extLst>
          </p:nvPr>
        </p:nvGraphicFramePr>
        <p:xfrm>
          <a:off x="2133600" y="1066800"/>
          <a:ext cx="4953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5420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990600"/>
          </a:xfrm>
        </p:spPr>
        <p:txBody>
          <a:bodyPr/>
          <a:lstStyle/>
          <a:p>
            <a:r>
              <a:rPr lang="en-US" dirty="0" smtClean="0"/>
              <a:t>Capacity Building: Co-Ops, Hires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399"/>
            <a:ext cx="8458200" cy="4648201"/>
          </a:xfrm>
        </p:spPr>
        <p:txBody>
          <a:bodyPr/>
          <a:lstStyle/>
          <a:p>
            <a:pPr>
              <a:spcBef>
                <a:spcPts val="2400"/>
              </a:spcBef>
            </a:pPr>
            <a:endParaRPr lang="en-US" dirty="0"/>
          </a:p>
          <a:p>
            <a:pPr marL="39688" indent="0">
              <a:spcBef>
                <a:spcPts val="2400"/>
              </a:spcBef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81398"/>
              </p:ext>
            </p:extLst>
          </p:nvPr>
        </p:nvGraphicFramePr>
        <p:xfrm>
          <a:off x="1066800" y="1295400"/>
          <a:ext cx="7162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524000"/>
                <a:gridCol w="1676400"/>
              </a:tblGrid>
              <a:tr h="381000"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# Companies: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# Students: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188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# Students Hired: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939232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663300"/>
                </a:solidFill>
              </a:rPr>
              <a:t>Capacity</a:t>
            </a:r>
            <a:r>
              <a:rPr lang="en-US" sz="3600" dirty="0" smtClean="0">
                <a:solidFill>
                  <a:srgbClr val="663300"/>
                </a:solidFill>
              </a:rPr>
              <a:t> </a:t>
            </a:r>
            <a:r>
              <a:rPr lang="en-US" sz="4400" dirty="0" smtClean="0">
                <a:solidFill>
                  <a:srgbClr val="663300"/>
                </a:solidFill>
              </a:rPr>
              <a:t>Building: New Curriculum</a:t>
            </a:r>
            <a:endParaRPr lang="en-US" sz="4400" dirty="0">
              <a:solidFill>
                <a:srgbClr val="6633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876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52 </a:t>
            </a:r>
            <a:r>
              <a:rPr lang="en-US" dirty="0"/>
              <a:t>new or revised modules for existing courses.  </a:t>
            </a:r>
            <a:endParaRPr lang="en-US" dirty="0" smtClean="0"/>
          </a:p>
          <a:p>
            <a:r>
              <a:rPr lang="en-US" dirty="0" smtClean="0"/>
              <a:t>39 </a:t>
            </a:r>
            <a:r>
              <a:rPr lang="en-US" dirty="0"/>
              <a:t>courses </a:t>
            </a:r>
            <a:r>
              <a:rPr lang="en-US" dirty="0" smtClean="0"/>
              <a:t>revised </a:t>
            </a:r>
            <a:r>
              <a:rPr lang="en-US" dirty="0"/>
              <a:t>through the insertion of new </a:t>
            </a:r>
            <a:r>
              <a:rPr lang="en-US" dirty="0" smtClean="0"/>
              <a:t>modules </a:t>
            </a:r>
          </a:p>
          <a:p>
            <a:r>
              <a:rPr lang="en-US" dirty="0" smtClean="0"/>
              <a:t>7 </a:t>
            </a:r>
            <a:r>
              <a:rPr lang="en-US" dirty="0"/>
              <a:t>new degrees or </a:t>
            </a:r>
            <a:r>
              <a:rPr lang="en-US" dirty="0" smtClean="0"/>
              <a:t>certificates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15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569196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CARCAM is meeting or exceeding all of its goals and objectives</a:t>
            </a:r>
          </a:p>
          <a:p>
            <a:pPr>
              <a:spcBef>
                <a:spcPts val="3000"/>
              </a:spcBef>
            </a:pPr>
            <a:r>
              <a:rPr lang="en-US" dirty="0"/>
              <a:t>E</a:t>
            </a:r>
            <a:r>
              <a:rPr lang="en-US" dirty="0" smtClean="0"/>
              <a:t>fforts </a:t>
            </a:r>
            <a:r>
              <a:rPr lang="en-US" dirty="0"/>
              <a:t>to expand its work throughout Alabama </a:t>
            </a:r>
            <a:r>
              <a:rPr lang="en-US" dirty="0" smtClean="0"/>
              <a:t>have </a:t>
            </a:r>
            <a:r>
              <a:rPr lang="en-US" dirty="0"/>
              <a:t>been successful on all </a:t>
            </a:r>
            <a:r>
              <a:rPr lang="en-US" dirty="0" smtClean="0"/>
              <a:t>fronts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Center initiatives are increasing capacity to educate technicians and capacity to meet the workforce needs of the automated manufacturing  industry in Alabama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2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Pages>0</Pages>
  <Words>222</Words>
  <Characters>0</Characters>
  <Application>Microsoft Office PowerPoint</Application>
  <PresentationFormat>On-screen Show (4:3)</PresentationFormat>
  <Lines>0</Lines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ヒラギノ角ゴ ProN W3</vt:lpstr>
      <vt:lpstr>Title &amp; Bullets</vt:lpstr>
      <vt:lpstr>CARCAM 2016 Evaluation Highlights</vt:lpstr>
      <vt:lpstr>Impact Survey – March 2016 Reach</vt:lpstr>
      <vt:lpstr>Quality of Experience with Center</vt:lpstr>
      <vt:lpstr>Quality of CARCAM Resources</vt:lpstr>
      <vt:lpstr>Utility:  Educators</vt:lpstr>
      <vt:lpstr>Capacity Building: Educators</vt:lpstr>
      <vt:lpstr>Capacity Building: Students</vt:lpstr>
      <vt:lpstr>Capacity Building: Co-Ops, Hires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Saflund</dc:creator>
  <cp:lastModifiedBy>Beverly Hilderbrand</cp:lastModifiedBy>
  <cp:revision>259</cp:revision>
  <cp:lastPrinted>2016-04-06T21:13:50Z</cp:lastPrinted>
  <dcterms:created xsi:type="dcterms:W3CDTF">2012-04-19T16:04:42Z</dcterms:created>
  <dcterms:modified xsi:type="dcterms:W3CDTF">2016-04-06T21:14:17Z</dcterms:modified>
</cp:coreProperties>
</file>